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audio/m4a" Extension="m4a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0.xml"/>
  <Override ContentType="application/vnd.openxmlformats-officedocument.presentationml.slide+xml" PartName="/ppt/slides/slide41.xml"/>
  <Override ContentType="application/vnd.openxmlformats-officedocument.presentationml.slide+xml" PartName="/ppt/slides/slide42.xml"/>
  <Override ContentType="application/vnd.openxmlformats-officedocument.presentationml.slide+xml" PartName="/ppt/slides/slide43.xml"/>
  <Override ContentType="application/vnd.openxmlformats-officedocument.presentationml.slide+xml" PartName="/ppt/slides/slide44.xml"/>
  <Override ContentType="application/vnd.openxmlformats-officedocument.presentationml.slide+xml" PartName="/ppt/slides/slide45.xml"/>
  <Override ContentType="application/vnd.openxmlformats-officedocument.presentationml.slide+xml" PartName="/ppt/slides/slide46.xml"/>
  <Override ContentType="application/vnd.openxmlformats-officedocument.presentationml.slide+xml" PartName="/ppt/slides/slide47.xml"/>
  <Override ContentType="application/vnd.openxmlformats-officedocument.presentationml.slide+xml" PartName="/ppt/slides/slide48.xml"/>
  <Override ContentType="application/vnd.openxmlformats-officedocument.presentationml.slide+xml" PartName="/ppt/slides/slide49.xml"/>
  <Override ContentType="application/vnd.openxmlformats-officedocument.presentationml.slide+xml" PartName="/ppt/slides/slide50.xml"/>
  <Override ContentType="application/vnd.openxmlformats-officedocument.presentationml.slide+xml" PartName="/ppt/slides/slide51.xml"/>
  <Override ContentType="application/vnd.openxmlformats-officedocument.presentationml.slide+xml" PartName="/ppt/slides/slide5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</p:sldIdLst>
  <p:sldSz cx="18288000" cy="10287000"/>
  <p:notesSz cx="6858000" cy="9144000"/>
  <p:embeddedFontLst>
    <p:embeddedFont>
      <p:font typeface="Calibri (MS)" charset="1" panose="020F0502020204030204"/>
      <p:regular r:id="rId58"/>
    </p:embeddedFont>
    <p:embeddedFont>
      <p:font typeface="Georgia" charset="1" panose="02040502050405020303"/>
      <p:regular r:id="rId59"/>
    </p:embeddedFont>
    <p:embeddedFont>
      <p:font typeface="Helvetica Bold" charset="1" panose="020B0704020202030204"/>
      <p:regular r:id="rId60"/>
    </p:embeddedFont>
    <p:embeddedFont>
      <p:font typeface="Georgia Bold" charset="1" panose="02040802050405020203"/>
      <p:regular r:id="rId61"/>
    </p:embeddedFont>
    <p:embeddedFont>
      <p:font typeface="Helvetica" charset="1" panose="020B0504020202020204"/>
      <p:regular r:id="rId62"/>
    </p:embeddedFont>
    <p:embeddedFont>
      <p:font typeface="Helvetica Italics" charset="1" panose="020B0504020202090204"/>
      <p:regular r:id="rId63"/>
    </p:embeddedFont>
    <p:embeddedFont>
      <p:font typeface="Helvetica World Bold" charset="1" panose="020B0800040000020004"/>
      <p:regular r:id="rId64"/>
    </p:embeddedFont>
    <p:embeddedFont>
      <p:font typeface="Helvetica World" charset="1" panose="020B0500040000020004"/>
      <p:regular r:id="rId6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slides/slide34.xml" Type="http://schemas.openxmlformats.org/officeDocument/2006/relationships/slide"/><Relationship Id="rId4" Target="theme/theme1.xml" Type="http://schemas.openxmlformats.org/officeDocument/2006/relationships/theme"/><Relationship Id="rId40" Target="slides/slide35.xml" Type="http://schemas.openxmlformats.org/officeDocument/2006/relationships/slide"/><Relationship Id="rId41" Target="slides/slide36.xml" Type="http://schemas.openxmlformats.org/officeDocument/2006/relationships/slide"/><Relationship Id="rId42" Target="slides/slide37.xml" Type="http://schemas.openxmlformats.org/officeDocument/2006/relationships/slide"/><Relationship Id="rId43" Target="slides/slide38.xml" Type="http://schemas.openxmlformats.org/officeDocument/2006/relationships/slide"/><Relationship Id="rId44" Target="slides/slide39.xml" Type="http://schemas.openxmlformats.org/officeDocument/2006/relationships/slide"/><Relationship Id="rId45" Target="slides/slide40.xml" Type="http://schemas.openxmlformats.org/officeDocument/2006/relationships/slide"/><Relationship Id="rId46" Target="slides/slide41.xml" Type="http://schemas.openxmlformats.org/officeDocument/2006/relationships/slide"/><Relationship Id="rId47" Target="slides/slide42.xml" Type="http://schemas.openxmlformats.org/officeDocument/2006/relationships/slide"/><Relationship Id="rId48" Target="slides/slide43.xml" Type="http://schemas.openxmlformats.org/officeDocument/2006/relationships/slide"/><Relationship Id="rId49" Target="slides/slide44.xml" Type="http://schemas.openxmlformats.org/officeDocument/2006/relationships/slide"/><Relationship Id="rId5" Target="tableStyles.xml" Type="http://schemas.openxmlformats.org/officeDocument/2006/relationships/tableStyles"/><Relationship Id="rId50" Target="slides/slide45.xml" Type="http://schemas.openxmlformats.org/officeDocument/2006/relationships/slide"/><Relationship Id="rId51" Target="slides/slide46.xml" Type="http://schemas.openxmlformats.org/officeDocument/2006/relationships/slide"/><Relationship Id="rId52" Target="slides/slide47.xml" Type="http://schemas.openxmlformats.org/officeDocument/2006/relationships/slide"/><Relationship Id="rId53" Target="slides/slide48.xml" Type="http://schemas.openxmlformats.org/officeDocument/2006/relationships/slide"/><Relationship Id="rId54" Target="slides/slide49.xml" Type="http://schemas.openxmlformats.org/officeDocument/2006/relationships/slide"/><Relationship Id="rId55" Target="slides/slide50.xml" Type="http://schemas.openxmlformats.org/officeDocument/2006/relationships/slide"/><Relationship Id="rId56" Target="slides/slide51.xml" Type="http://schemas.openxmlformats.org/officeDocument/2006/relationships/slide"/><Relationship Id="rId57" Target="slides/slide52.xml" Type="http://schemas.openxmlformats.org/officeDocument/2006/relationships/slide"/><Relationship Id="rId58" Target="fonts/font58.fntdata" Type="http://schemas.openxmlformats.org/officeDocument/2006/relationships/font"/><Relationship Id="rId59" Target="fonts/font59.fntdata" Type="http://schemas.openxmlformats.org/officeDocument/2006/relationships/font"/><Relationship Id="rId6" Target="slides/slide1.xml" Type="http://schemas.openxmlformats.org/officeDocument/2006/relationships/slide"/><Relationship Id="rId60" Target="fonts/font60.fntdata" Type="http://schemas.openxmlformats.org/officeDocument/2006/relationships/font"/><Relationship Id="rId61" Target="fonts/font61.fntdata" Type="http://schemas.openxmlformats.org/officeDocument/2006/relationships/font"/><Relationship Id="rId62" Target="fonts/font62.fntdata" Type="http://schemas.openxmlformats.org/officeDocument/2006/relationships/font"/><Relationship Id="rId63" Target="fonts/font63.fntdata" Type="http://schemas.openxmlformats.org/officeDocument/2006/relationships/font"/><Relationship Id="rId64" Target="fonts/font64.fntdata" Type="http://schemas.openxmlformats.org/officeDocument/2006/relationships/font"/><Relationship Id="rId65" Target="fonts/font65.fntdata" Type="http://schemas.openxmlformats.org/officeDocument/2006/relationships/font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8.svg" Type="http://schemas.openxmlformats.org/officeDocument/2006/relationships/image"/><Relationship Id="rId4" Target="../media/aAG2YGVb7kE.m4a" Type="http://schemas.microsoft.com/office/2007/relationships/media"/><Relationship Id="rId5" Target="../media/aAG2YGVb7kE.m4a" Type="http://schemas.openxmlformats.org/officeDocument/2006/relationships/audio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17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3.png" Type="http://schemas.openxmlformats.org/officeDocument/2006/relationships/image"/><Relationship Id="rId4" Target="../media/image4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7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6.png" Type="http://schemas.openxmlformats.org/officeDocument/2006/relationships/image"/><Relationship Id="rId4" Target="../media/image7.png" Type="http://schemas.openxmlformats.org/officeDocument/2006/relationships/image"/><Relationship Id="rId5" Target="../media/image8.pn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3.pn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18.png" Type="http://schemas.openxmlformats.org/officeDocument/2006/relationships/image"/><Relationship Id="rId4" Target="../media/image19.pn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20.png" Type="http://schemas.openxmlformats.org/officeDocument/2006/relationships/image"/><Relationship Id="rId4" Target="../media/image21.sv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22.png" Type="http://schemas.openxmlformats.org/officeDocument/2006/relationships/image"/></Relationships>
</file>

<file path=ppt/slides/_rels/slide3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8.png" Type="http://schemas.openxmlformats.org/officeDocument/2006/relationships/image"/><Relationship Id="rId4" Target="../media/image23.png" Type="http://schemas.openxmlformats.org/officeDocument/2006/relationships/image"/><Relationship Id="rId5" Target="../media/image24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Relationship Id="rId3" Target="../media/image10.pn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13.png" Type="http://schemas.openxmlformats.org/officeDocument/2006/relationships/image"/><Relationship Id="rId7" Target="../media/image14.png" Type="http://schemas.openxmlformats.org/officeDocument/2006/relationships/image"/></Relationships>
</file>

<file path=ppt/slides/_rels/slide4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25.png" Type="http://schemas.openxmlformats.org/officeDocument/2006/relationships/image"/></Relationships>
</file>

<file path=ppt/slides/_rels/slide4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3.png" Type="http://schemas.openxmlformats.org/officeDocument/2006/relationships/image"/><Relationship Id="rId4" Target="../media/image13.png" Type="http://schemas.openxmlformats.org/officeDocument/2006/relationships/image"/></Relationships>
</file>

<file path=ppt/slides/_rels/slide5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Relationship Id="rId3" Target="../media/image27.png" Type="http://schemas.openxmlformats.org/officeDocument/2006/relationships/image"/><Relationship Id="rId4" Target="../media/image28.svg" Type="http://schemas.openxmlformats.org/officeDocument/2006/relationships/image"/><Relationship Id="rId5" Target="../media/image29.png" Type="http://schemas.openxmlformats.org/officeDocument/2006/relationships/image"/><Relationship Id="rId6" Target="../media/image30.png" Type="http://schemas.openxmlformats.org/officeDocument/2006/relationships/image"/><Relationship Id="rId7" Target="../media/image31.svg" Type="http://schemas.openxmlformats.org/officeDocument/2006/relationships/image"/><Relationship Id="rId8" Target="../media/image32.png" Type="http://schemas.openxmlformats.org/officeDocument/2006/relationships/image"/><Relationship Id="rId9" Target="../media/image33.svg" Type="http://schemas.openxmlformats.org/officeDocument/2006/relationships/image"/></Relationships>
</file>

<file path=ppt/slides/_rels/slide5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34.png" Type="http://schemas.openxmlformats.org/officeDocument/2006/relationships/image"/><Relationship Id="rId4" Target="../media/image35.png" Type="http://schemas.openxmlformats.org/officeDocument/2006/relationships/image"/><Relationship Id="rId5" Target="../media/image36.png" Type="http://schemas.openxmlformats.org/officeDocument/2006/relationships/image"/><Relationship Id="rId6" Target="https://seaborn.pydata.org" TargetMode="External" Type="http://schemas.openxmlformats.org/officeDocument/2006/relationships/hyperlink"/><Relationship Id="rId7" Target="https://matplotlib.org" TargetMode="External" Type="http://schemas.openxmlformats.org/officeDocument/2006/relationships/hyperlink"/></Relationships>
</file>

<file path=ppt/slides/_rels/slide5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15.png" Type="http://schemas.openxmlformats.org/officeDocument/2006/relationships/image"/><Relationship Id="rId4" Target="../media/image16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576041" y="5875503"/>
            <a:ext cx="9135915" cy="34531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32"/>
              </a:lnSpc>
            </a:pPr>
            <a:r>
              <a:rPr lang="en-US" sz="540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ML – Data Visualisation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536782" y="3452361"/>
            <a:ext cx="16040346" cy="9923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80"/>
              </a:lnSpc>
            </a:pPr>
            <a:r>
              <a:rPr lang="en-US" sz="5400">
                <a:solidFill>
                  <a:srgbClr val="92D050"/>
                </a:solidFill>
                <a:latin typeface="Calibri (MS)"/>
                <a:ea typeface="Calibri (MS)"/>
                <a:cs typeface="Calibri (MS)"/>
                <a:sym typeface="Calibri (MS)"/>
              </a:rPr>
              <a:t>ICT Learning Centre @ UL - Python and ML Foundations</a:t>
            </a:r>
          </a:p>
        </p:txBody>
      </p:sp>
      <p:pic>
        <p:nvPicPr>
          <p:cNvPr name="Picture 5" id="5">
            <a:hlinkClick action="ppaction://media"/>
          </p:cNvPr>
          <p:cNvPicPr>
            <a:picLocks noChangeAspect="true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629650" y="4629150"/>
            <a:ext cx="1028700" cy="10287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cmd cmd="playFrom(0.0)">
              <p:cBhvr>
                <p:cTn/>
                <p:tgtEl>
                  <p:spTgt spid="5"/>
                </p:tgtEl>
              </p:cBhvr>
            </p:cmd>
            <p:audio>
              <p:cMediaNode vol="31000" showWhenStopped="false">
                <p:cTn/>
                <p:tgtEl>
                  <p:spTgt spid="5"/>
                </p:tgtEl>
              </p:cMediaNode>
            </p:audio>
          </p:childTnLst>
        </p:cTn>
      </p:par>
    </p:tnLst>
  </p:timing>
</p:sld>
</file>

<file path=ppt/slides/slide10.xml><?xml version="1.0" encoding="utf-8"?>
<p:sld xmlns:p="http://schemas.openxmlformats.org/presentationml/2006/main" xmlns:a="http://schemas.openxmlformats.org/drawingml/2006/main">
  <p:cSld>
    <p:bg>
      <p:bgPr>
        <a:solidFill>
          <a:srgbClr val="00533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944439" y="4071826"/>
            <a:ext cx="3252468" cy="424212"/>
            <a:chOff x="0" y="0"/>
            <a:chExt cx="856617" cy="11172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56617" cy="111727"/>
            </a:xfrm>
            <a:custGeom>
              <a:avLst/>
              <a:gdLst/>
              <a:ahLst/>
              <a:cxnLst/>
              <a:rect r="r" b="b" t="t" l="l"/>
              <a:pathLst>
                <a:path h="111727" w="856617">
                  <a:moveTo>
                    <a:pt x="0" y="0"/>
                  </a:moveTo>
                  <a:lnTo>
                    <a:pt x="856617" y="0"/>
                  </a:lnTo>
                  <a:lnTo>
                    <a:pt x="856617" y="111727"/>
                  </a:lnTo>
                  <a:lnTo>
                    <a:pt x="0" y="11172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09B048"/>
              </a:solidFill>
              <a:prstDash val="lgDash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856617" cy="1593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>
  <p:cSld>
    <p:bg>
      <p:bgPr>
        <a:solidFill>
          <a:srgbClr val="00533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11795760" y="4283932"/>
            <a:ext cx="1695523" cy="0"/>
          </a:xfrm>
          <a:prstGeom prst="line">
            <a:avLst/>
          </a:prstGeom>
          <a:ln cap="flat" w="76200">
            <a:solidFill>
              <a:srgbClr val="09B048"/>
            </a:solidFill>
            <a:prstDash val="lgDash"/>
            <a:headEnd type="arrow" len="sm" w="med"/>
            <a:tailEnd type="none" len="sm" w="sm"/>
          </a:ln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63345" y="1351889"/>
            <a:ext cx="15590520" cy="843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80"/>
              </a:lnSpc>
            </a:pPr>
            <a:r>
              <a:rPr lang="en-US" sz="6000" b="true">
                <a:solidFill>
                  <a:srgbClr val="005336"/>
                </a:solidFill>
                <a:latin typeface="Georgia Bold"/>
                <a:ea typeface="Georgia Bold"/>
                <a:cs typeface="Georgia Bold"/>
                <a:sym typeface="Georgia Bold"/>
              </a:rPr>
              <a:t>Histogram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63346" y="2497776"/>
            <a:ext cx="15590520" cy="6569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51510" indent="-325755" lvl="1">
              <a:lnSpc>
                <a:spcPts val="3888"/>
              </a:lnSpc>
              <a:buFont typeface="Arial"/>
              <a:buChar char="•"/>
            </a:pPr>
            <a:r>
              <a:rPr lang="en-US" sz="3600">
                <a:solidFill>
                  <a:srgbClr val="005336"/>
                </a:solidFill>
                <a:latin typeface="Helvetica"/>
                <a:ea typeface="Helvetica"/>
                <a:cs typeface="Helvetica"/>
                <a:sym typeface="Helvetica"/>
              </a:rPr>
              <a:t>How is the data spread out?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63346" y="3255643"/>
            <a:ext cx="15590520" cy="10395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51510" indent="-325755" lvl="1">
              <a:lnSpc>
                <a:spcPts val="3888"/>
              </a:lnSpc>
              <a:buFont typeface="Arial"/>
              <a:buChar char="•"/>
            </a:pPr>
            <a:r>
              <a:rPr lang="en-US" sz="3600">
                <a:solidFill>
                  <a:srgbClr val="005336"/>
                </a:solidFill>
                <a:latin typeface="Helvetica"/>
                <a:ea typeface="Helvetica"/>
                <a:cs typeface="Helvetica"/>
                <a:sym typeface="Helvetica"/>
              </a:rPr>
              <a:t>Helps to understand </a:t>
            </a:r>
            <a:r>
              <a:rPr lang="en-US" b="true" sz="3600">
                <a:solidFill>
                  <a:srgbClr val="005336"/>
                </a:solidFill>
                <a:latin typeface="Helvetica Bold"/>
                <a:ea typeface="Helvetica Bold"/>
                <a:cs typeface="Helvetica Bold"/>
                <a:sym typeface="Helvetica Bold"/>
              </a:rPr>
              <a:t>distribution</a:t>
            </a:r>
            <a:r>
              <a:rPr lang="en-US" sz="3600">
                <a:solidFill>
                  <a:srgbClr val="005336"/>
                </a:solidFill>
                <a:latin typeface="Helvetica"/>
                <a:ea typeface="Helvetica"/>
                <a:cs typeface="Helvetica"/>
                <a:sym typeface="Helvetica"/>
              </a:rPr>
              <a:t> and </a:t>
            </a:r>
            <a:r>
              <a:rPr lang="en-US" b="true" sz="3600">
                <a:solidFill>
                  <a:srgbClr val="005336"/>
                </a:solidFill>
                <a:latin typeface="Helvetica Bold"/>
                <a:ea typeface="Helvetica Bold"/>
                <a:cs typeface="Helvetica Bold"/>
                <a:sym typeface="Helvetica Bold"/>
              </a:rPr>
              <a:t>frequency</a:t>
            </a:r>
            <a:r>
              <a:rPr lang="en-US" sz="3600">
                <a:solidFill>
                  <a:srgbClr val="005336"/>
                </a:solidFill>
                <a:latin typeface="Helvetica"/>
                <a:ea typeface="Helvetica"/>
                <a:cs typeface="Helvetica"/>
                <a:sym typeface="Helvetica"/>
              </a:rPr>
              <a:t> of a </a:t>
            </a:r>
            <a:r>
              <a:rPr lang="en-US" b="true" sz="3600">
                <a:solidFill>
                  <a:srgbClr val="005336"/>
                </a:solidFill>
                <a:latin typeface="Helvetica Bold"/>
                <a:ea typeface="Helvetica Bold"/>
                <a:cs typeface="Helvetica Bold"/>
                <a:sym typeface="Helvetica Bold"/>
              </a:rPr>
              <a:t>single numerical variable.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4292847" y="4340886"/>
            <a:ext cx="9702304" cy="5801378"/>
            <a:chOff x="0" y="0"/>
            <a:chExt cx="12936406" cy="7735170"/>
          </a:xfrm>
        </p:grpSpPr>
        <p:sp>
          <p:nvSpPr>
            <p:cNvPr name="Freeform 7" id="7" descr="A green graph with white grid  AI-generated content may be incorrect."/>
            <p:cNvSpPr/>
            <p:nvPr/>
          </p:nvSpPr>
          <p:spPr>
            <a:xfrm flipH="false" flipV="false" rot="0">
              <a:off x="0" y="0"/>
              <a:ext cx="12936347" cy="7735189"/>
            </a:xfrm>
            <a:custGeom>
              <a:avLst/>
              <a:gdLst/>
              <a:ahLst/>
              <a:cxnLst/>
              <a:rect r="r" b="b" t="t" l="l"/>
              <a:pathLst>
                <a:path h="7735189" w="12936347">
                  <a:moveTo>
                    <a:pt x="0" y="0"/>
                  </a:moveTo>
                  <a:lnTo>
                    <a:pt x="12936347" y="0"/>
                  </a:lnTo>
                  <a:lnTo>
                    <a:pt x="12936347" y="7735189"/>
                  </a:lnTo>
                  <a:lnTo>
                    <a:pt x="0" y="77351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</p:spTree>
  </p:cSld>
  <p:clrMapOvr>
    <a:masterClrMapping/>
  </p:clrMapOvr>
  <p:transition spd="fast">
    <p:fade/>
  </p:transition>
</p:sld>
</file>

<file path=ppt/slides/slide13.xml><?xml version="1.0" encoding="utf-8"?>
<p:sld xmlns:p="http://schemas.openxmlformats.org/presentationml/2006/main" xmlns:a="http://schemas.openxmlformats.org/drawingml/2006/main">
  <p:cSld>
    <p:bg>
      <p:bgPr>
        <a:solidFill>
          <a:srgbClr val="00533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fast">
    <p:fade/>
  </p:transition>
</p:sld>
</file>

<file path=ppt/slides/slide14.xml><?xml version="1.0" encoding="utf-8"?>
<p:sld xmlns:p="http://schemas.openxmlformats.org/presentationml/2006/main" xmlns:a="http://schemas.openxmlformats.org/drawingml/2006/main">
  <p:cSld>
    <p:bg>
      <p:bgPr>
        <a:solidFill>
          <a:srgbClr val="00533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>
  <p:cSld>
    <p:bg>
      <p:bgPr>
        <a:solidFill>
          <a:srgbClr val="00533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>
  <p:cSld>
    <p:bg>
      <p:bgPr>
        <a:solidFill>
          <a:srgbClr val="00533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>
  <p:cSld>
    <p:bg>
      <p:bgPr>
        <a:solidFill>
          <a:srgbClr val="00533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>
  <p:cSld>
    <p:bg>
      <p:bgPr>
        <a:solidFill>
          <a:srgbClr val="00533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>
  <p:cSld>
    <p:bg>
      <p:bgPr>
        <a:solidFill>
          <a:srgbClr val="00533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71905" y="5103796"/>
            <a:ext cx="2672739" cy="1503798"/>
            <a:chOff x="0" y="0"/>
            <a:chExt cx="3563652" cy="200506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563620" cy="2005076"/>
            </a:xfrm>
            <a:custGeom>
              <a:avLst/>
              <a:gdLst/>
              <a:ahLst/>
              <a:cxnLst/>
              <a:rect r="r" b="b" t="t" l="l"/>
              <a:pathLst>
                <a:path h="2005076" w="3563620">
                  <a:moveTo>
                    <a:pt x="0" y="0"/>
                  </a:moveTo>
                  <a:lnTo>
                    <a:pt x="3563620" y="0"/>
                  </a:lnTo>
                  <a:lnTo>
                    <a:pt x="3563620" y="2005076"/>
                  </a:lnTo>
                  <a:lnTo>
                    <a:pt x="0" y="20050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5541" r="0" b="-5540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1063346" y="3133026"/>
            <a:ext cx="11965934" cy="1280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20"/>
              </a:lnSpc>
            </a:pPr>
            <a:r>
              <a:rPr lang="en-US" sz="9000">
                <a:solidFill>
                  <a:srgbClr val="005336"/>
                </a:solidFill>
                <a:latin typeface="Georgia"/>
                <a:ea typeface="Georgia"/>
                <a:cs typeface="Georgia"/>
                <a:sym typeface="Georgia"/>
              </a:rPr>
              <a:t>Data Visualisation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63346" y="4528049"/>
            <a:ext cx="11965934" cy="5697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80"/>
              </a:lnSpc>
            </a:pPr>
            <a:r>
              <a:rPr lang="en-US" sz="3037" b="true">
                <a:solidFill>
                  <a:srgbClr val="005336"/>
                </a:solidFill>
                <a:latin typeface="Helvetica Bold"/>
                <a:ea typeface="Helvetica Bold"/>
                <a:cs typeface="Helvetica Bold"/>
                <a:sym typeface="Helvetica Bold"/>
              </a:rPr>
              <a:t>Finding the story in your data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3801717" y="5589640"/>
            <a:ext cx="10928074" cy="3117039"/>
            <a:chOff x="0" y="0"/>
            <a:chExt cx="14570766" cy="4156052"/>
          </a:xfrm>
        </p:grpSpPr>
        <p:sp>
          <p:nvSpPr>
            <p:cNvPr name="Freeform 8" id="8" descr="A graph showing different colored lines  AI-generated content may be incorrect."/>
            <p:cNvSpPr/>
            <p:nvPr/>
          </p:nvSpPr>
          <p:spPr>
            <a:xfrm flipH="false" flipV="false" rot="0">
              <a:off x="0" y="0"/>
              <a:ext cx="14570711" cy="4156075"/>
            </a:xfrm>
            <a:custGeom>
              <a:avLst/>
              <a:gdLst/>
              <a:ahLst/>
              <a:cxnLst/>
              <a:rect r="r" b="b" t="t" l="l"/>
              <a:pathLst>
                <a:path h="4156075" w="14570711">
                  <a:moveTo>
                    <a:pt x="0" y="0"/>
                  </a:moveTo>
                  <a:lnTo>
                    <a:pt x="14570711" y="0"/>
                  </a:lnTo>
                  <a:lnTo>
                    <a:pt x="14570711" y="4156075"/>
                  </a:lnTo>
                  <a:lnTo>
                    <a:pt x="0" y="41560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45" t="-81441" r="-10495" b="-84775"/>
              </a:stretch>
            </a:blipFill>
          </p:spPr>
        </p:sp>
      </p:grpSp>
    </p:spTree>
  </p:cSld>
  <p:clrMapOvr>
    <a:masterClrMapping/>
  </p:clrMapOvr>
  <p:transition spd="med">
    <p:cover dir="l"/>
  </p:transition>
</p:sld>
</file>

<file path=ppt/slides/slide20.xml><?xml version="1.0" encoding="utf-8"?>
<p:sld xmlns:p="http://schemas.openxmlformats.org/presentationml/2006/main" xmlns:a="http://schemas.openxmlformats.org/drawingml/2006/main">
  <p:cSld>
    <p:bg>
      <p:bgPr>
        <a:solidFill>
          <a:srgbClr val="00533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802214" y="2934978"/>
            <a:ext cx="2697908" cy="5221156"/>
            <a:chOff x="0" y="0"/>
            <a:chExt cx="710560" cy="137511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10560" cy="1375119"/>
            </a:xfrm>
            <a:custGeom>
              <a:avLst/>
              <a:gdLst/>
              <a:ahLst/>
              <a:cxnLst/>
              <a:rect r="r" b="b" t="t" l="l"/>
              <a:pathLst>
                <a:path h="1375119" w="710560">
                  <a:moveTo>
                    <a:pt x="0" y="0"/>
                  </a:moveTo>
                  <a:lnTo>
                    <a:pt x="710560" y="0"/>
                  </a:lnTo>
                  <a:lnTo>
                    <a:pt x="710560" y="1375119"/>
                  </a:lnTo>
                  <a:lnTo>
                    <a:pt x="0" y="1375119"/>
                  </a:lnTo>
                  <a:close/>
                </a:path>
              </a:pathLst>
            </a:custGeom>
            <a:solidFill>
              <a:srgbClr val="89C94E">
                <a:alpha val="6000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710560" cy="14227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>
  <p:cSld>
    <p:bg>
      <p:bgPr>
        <a:solidFill>
          <a:srgbClr val="00533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789670" y="2435874"/>
            <a:ext cx="1699700" cy="5692532"/>
            <a:chOff x="0" y="0"/>
            <a:chExt cx="447658" cy="149926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47658" cy="1499268"/>
            </a:xfrm>
            <a:custGeom>
              <a:avLst/>
              <a:gdLst/>
              <a:ahLst/>
              <a:cxnLst/>
              <a:rect r="r" b="b" t="t" l="l"/>
              <a:pathLst>
                <a:path h="1499268" w="447658">
                  <a:moveTo>
                    <a:pt x="223829" y="0"/>
                  </a:moveTo>
                  <a:cubicBezTo>
                    <a:pt x="100212" y="0"/>
                    <a:pt x="0" y="335622"/>
                    <a:pt x="0" y="749634"/>
                  </a:cubicBezTo>
                  <a:cubicBezTo>
                    <a:pt x="0" y="1163645"/>
                    <a:pt x="100212" y="1499268"/>
                    <a:pt x="223829" y="1499268"/>
                  </a:cubicBezTo>
                  <a:cubicBezTo>
                    <a:pt x="347446" y="1499268"/>
                    <a:pt x="447658" y="1163645"/>
                    <a:pt x="447658" y="749634"/>
                  </a:cubicBezTo>
                  <a:cubicBezTo>
                    <a:pt x="447658" y="335622"/>
                    <a:pt x="347446" y="0"/>
                    <a:pt x="223829" y="0"/>
                  </a:cubicBezTo>
                  <a:close/>
                </a:path>
              </a:pathLst>
            </a:custGeom>
            <a:gradFill rotWithShape="true">
              <a:gsLst>
                <a:gs pos="15000">
                  <a:srgbClr val="C90003">
                    <a:alpha val="60000"/>
                  </a:srgbClr>
                </a:gs>
                <a:gs pos="50000">
                  <a:srgbClr val="185100">
                    <a:alpha val="60000"/>
                  </a:srgbClr>
                </a:gs>
                <a:gs pos="85000">
                  <a:srgbClr val="64AA38">
                    <a:alpha val="60000"/>
                  </a:srgbClr>
                </a:gs>
              </a:gsLst>
              <a:lin ang="189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41968" y="92931"/>
              <a:ext cx="363722" cy="12657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>
  <p:cSld>
    <p:bg>
      <p:bgPr>
        <a:solidFill>
          <a:srgbClr val="00533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>
  <p:cSld>
    <p:bg>
      <p:bgPr>
        <a:solidFill>
          <a:srgbClr val="00533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009702" y="5624594"/>
            <a:ext cx="840132" cy="2753364"/>
            <a:chOff x="0" y="0"/>
            <a:chExt cx="221269" cy="72516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21269" cy="725166"/>
            </a:xfrm>
            <a:custGeom>
              <a:avLst/>
              <a:gdLst/>
              <a:ahLst/>
              <a:cxnLst/>
              <a:rect r="r" b="b" t="t" l="l"/>
              <a:pathLst>
                <a:path h="725166" w="221269">
                  <a:moveTo>
                    <a:pt x="0" y="0"/>
                  </a:moveTo>
                  <a:lnTo>
                    <a:pt x="221269" y="0"/>
                  </a:lnTo>
                  <a:lnTo>
                    <a:pt x="221269" y="725166"/>
                  </a:lnTo>
                  <a:lnTo>
                    <a:pt x="0" y="725166"/>
                  </a:lnTo>
                  <a:close/>
                </a:path>
              </a:pathLst>
            </a:custGeom>
            <a:solidFill>
              <a:srgbClr val="89C94E">
                <a:alpha val="49804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221269" cy="7727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>
  <p:cSld>
    <p:bg>
      <p:bgPr>
        <a:solidFill>
          <a:srgbClr val="00533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63345" y="1351889"/>
            <a:ext cx="15590520" cy="843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80"/>
              </a:lnSpc>
            </a:pPr>
            <a:r>
              <a:rPr lang="en-US" sz="6000" b="true">
                <a:solidFill>
                  <a:srgbClr val="005336"/>
                </a:solidFill>
                <a:latin typeface="Georgia Bold"/>
                <a:ea typeface="Georgia Bold"/>
                <a:cs typeface="Georgia Bold"/>
                <a:sym typeface="Georgia Bold"/>
              </a:rPr>
              <a:t>Scatterplot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63346" y="2497776"/>
            <a:ext cx="15590520" cy="6569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51510" indent="-325755" lvl="1">
              <a:lnSpc>
                <a:spcPts val="3888"/>
              </a:lnSpc>
              <a:buFont typeface="Arial"/>
              <a:buChar char="•"/>
            </a:pPr>
            <a:r>
              <a:rPr lang="en-US" sz="3600">
                <a:solidFill>
                  <a:srgbClr val="005336"/>
                </a:solidFill>
                <a:latin typeface="Helvetica"/>
                <a:ea typeface="Helvetica"/>
                <a:cs typeface="Helvetica"/>
                <a:sym typeface="Helvetica"/>
              </a:rPr>
              <a:t>How are two variables related to each other?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63346" y="3255645"/>
            <a:ext cx="15590520" cy="6569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51510" indent="-325755" lvl="1">
              <a:lnSpc>
                <a:spcPts val="3888"/>
              </a:lnSpc>
              <a:buFont typeface="Arial"/>
              <a:buChar char="•"/>
            </a:pPr>
            <a:r>
              <a:rPr lang="en-US" sz="3600">
                <a:solidFill>
                  <a:srgbClr val="005336"/>
                </a:solidFill>
                <a:latin typeface="Helvetica"/>
                <a:ea typeface="Helvetica"/>
                <a:cs typeface="Helvetica"/>
                <a:sym typeface="Helvetica"/>
              </a:rPr>
              <a:t>Helps to find the </a:t>
            </a:r>
            <a:r>
              <a:rPr lang="en-US" b="true" sz="3600">
                <a:solidFill>
                  <a:srgbClr val="005336"/>
                </a:solidFill>
                <a:latin typeface="Helvetica Bold"/>
                <a:ea typeface="Helvetica Bold"/>
                <a:cs typeface="Helvetica Bold"/>
                <a:sym typeface="Helvetica Bold"/>
              </a:rPr>
              <a:t>relationship</a:t>
            </a:r>
            <a:r>
              <a:rPr lang="en-US" sz="3600">
                <a:solidFill>
                  <a:srgbClr val="005336"/>
                </a:solidFill>
                <a:latin typeface="Helvetica"/>
                <a:ea typeface="Helvetica"/>
                <a:cs typeface="Helvetica"/>
                <a:sym typeface="Helvetica"/>
              </a:rPr>
              <a:t> between </a:t>
            </a:r>
            <a:r>
              <a:rPr lang="en-US" b="true" sz="3600">
                <a:solidFill>
                  <a:srgbClr val="005336"/>
                </a:solidFill>
                <a:latin typeface="Helvetica Bold"/>
                <a:ea typeface="Helvetica Bold"/>
                <a:cs typeface="Helvetica Bold"/>
                <a:sym typeface="Helvetica Bold"/>
              </a:rPr>
              <a:t>two numerical variables</a:t>
            </a:r>
            <a:r>
              <a:rPr lang="en-US" sz="3600">
                <a:solidFill>
                  <a:srgbClr val="005336"/>
                </a:solidFill>
                <a:latin typeface="Helvetica"/>
                <a:ea typeface="Helvetica"/>
                <a:cs typeface="Helvetica"/>
                <a:sym typeface="Helvetica"/>
              </a:rPr>
              <a:t>.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3940920" y="3958269"/>
            <a:ext cx="9853755" cy="6095108"/>
            <a:chOff x="0" y="0"/>
            <a:chExt cx="13138340" cy="8126810"/>
          </a:xfrm>
        </p:grpSpPr>
        <p:sp>
          <p:nvSpPr>
            <p:cNvPr name="Freeform 7" id="7" descr="A green dot pattern on a grid  AI-generated content may be incorrect."/>
            <p:cNvSpPr/>
            <p:nvPr/>
          </p:nvSpPr>
          <p:spPr>
            <a:xfrm flipH="false" flipV="false" rot="0">
              <a:off x="0" y="0"/>
              <a:ext cx="13138277" cy="8126857"/>
            </a:xfrm>
            <a:custGeom>
              <a:avLst/>
              <a:gdLst/>
              <a:ahLst/>
              <a:cxnLst/>
              <a:rect r="r" b="b" t="t" l="l"/>
              <a:pathLst>
                <a:path h="8126857" w="13138277">
                  <a:moveTo>
                    <a:pt x="0" y="0"/>
                  </a:moveTo>
                  <a:lnTo>
                    <a:pt x="13138277" y="0"/>
                  </a:lnTo>
                  <a:lnTo>
                    <a:pt x="13138277" y="8126857"/>
                  </a:lnTo>
                  <a:lnTo>
                    <a:pt x="0" y="81268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</p:spTree>
  </p:cSld>
  <p:clrMapOvr>
    <a:masterClrMapping/>
  </p:clrMapOvr>
  <p:transition spd="fast">
    <p:fade/>
  </p:transition>
</p:sld>
</file>

<file path=ppt/slides/slide26.xml><?xml version="1.0" encoding="utf-8"?>
<p:sld xmlns:p="http://schemas.openxmlformats.org/presentationml/2006/main" xmlns:a="http://schemas.openxmlformats.org/drawingml/2006/main">
  <p:cSld>
    <p:bg>
      <p:bgPr>
        <a:solidFill>
          <a:srgbClr val="00533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fast">
    <p:fade/>
  </p:transition>
</p:sld>
</file>

<file path=ppt/slides/slide27.xml><?xml version="1.0" encoding="utf-8"?>
<p:sld xmlns:p="http://schemas.openxmlformats.org/presentationml/2006/main" xmlns:a="http://schemas.openxmlformats.org/drawingml/2006/main">
  <p:cSld>
    <p:bg>
      <p:bgPr>
        <a:solidFill>
          <a:srgbClr val="00533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>
  <p:cSld>
    <p:bg>
      <p:bgPr>
        <a:solidFill>
          <a:srgbClr val="00533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>
  <p:cSld>
    <p:bg>
      <p:bgPr>
        <a:solidFill>
          <a:srgbClr val="00533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2736888" y="2426156"/>
            <a:ext cx="5909952" cy="5601055"/>
          </a:xfrm>
          <a:prstGeom prst="line">
            <a:avLst/>
          </a:prstGeom>
          <a:ln cap="flat" w="76200">
            <a:gradFill>
              <a:gsLst>
                <a:gs pos="15000">
                  <a:srgbClr val="C90003">
                    <a:alpha val="100000"/>
                  </a:srgbClr>
                </a:gs>
                <a:gs pos="50000">
                  <a:srgbClr val="185100">
                    <a:alpha val="100000"/>
                  </a:srgbClr>
                </a:gs>
                <a:gs pos="85000">
                  <a:srgbClr val="64AA38">
                    <a:alpha val="100000"/>
                  </a:srgbClr>
                </a:gs>
              </a:gsLst>
              <a:lin ang="18900000"/>
            </a:gradFill>
            <a:prstDash val="lgDash"/>
            <a:headEnd type="none" len="sm" w="sm"/>
            <a:tailEnd type="arrow" len="sm" w="med"/>
          </a:ln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63345" y="1351889"/>
            <a:ext cx="15590520" cy="843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80"/>
              </a:lnSpc>
            </a:pPr>
            <a:r>
              <a:rPr lang="en-US" sz="6000" b="true">
                <a:solidFill>
                  <a:srgbClr val="005336"/>
                </a:solidFill>
                <a:latin typeface="Georgia Bold"/>
                <a:ea typeface="Georgia Bold"/>
                <a:cs typeface="Georgia Bold"/>
                <a:sym typeface="Georgia Bold"/>
              </a:rPr>
              <a:t>Why Visualise?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63345" y="2655320"/>
            <a:ext cx="15590520" cy="5311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51510" indent="-325755" lvl="1">
              <a:lnSpc>
                <a:spcPts val="3888"/>
              </a:lnSpc>
              <a:buFont typeface="Arial"/>
              <a:buChar char="•"/>
            </a:pPr>
            <a:r>
              <a:rPr lang="en-US" sz="3600">
                <a:solidFill>
                  <a:srgbClr val="005336"/>
                </a:solidFill>
                <a:latin typeface="Helvetica"/>
                <a:ea typeface="Helvetica"/>
                <a:cs typeface="Helvetica"/>
                <a:sym typeface="Helvetica"/>
              </a:rPr>
              <a:t>Visuals help us instantly find insights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0" y="3535339"/>
            <a:ext cx="5995023" cy="3715988"/>
            <a:chOff x="0" y="0"/>
            <a:chExt cx="7993364" cy="4954650"/>
          </a:xfrm>
        </p:grpSpPr>
        <p:sp>
          <p:nvSpPr>
            <p:cNvPr name="Freeform 6" id="6" descr="A graph with green lines  AI-generated content may be incorrect."/>
            <p:cNvSpPr/>
            <p:nvPr/>
          </p:nvSpPr>
          <p:spPr>
            <a:xfrm flipH="false" flipV="false" rot="0">
              <a:off x="0" y="0"/>
              <a:ext cx="7993380" cy="4954651"/>
            </a:xfrm>
            <a:custGeom>
              <a:avLst/>
              <a:gdLst/>
              <a:ahLst/>
              <a:cxnLst/>
              <a:rect r="r" b="b" t="t" l="l"/>
              <a:pathLst>
                <a:path h="4954651" w="7993380">
                  <a:moveTo>
                    <a:pt x="0" y="0"/>
                  </a:moveTo>
                  <a:lnTo>
                    <a:pt x="7993380" y="0"/>
                  </a:lnTo>
                  <a:lnTo>
                    <a:pt x="7993380" y="4954651"/>
                  </a:lnTo>
                  <a:lnTo>
                    <a:pt x="0" y="49546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6146489" y="3535340"/>
            <a:ext cx="6020001" cy="3723713"/>
            <a:chOff x="0" y="0"/>
            <a:chExt cx="8026668" cy="4964950"/>
          </a:xfrm>
        </p:grpSpPr>
        <p:sp>
          <p:nvSpPr>
            <p:cNvPr name="Freeform 8" id="8" descr="A green dot pattern on a grid  AI-generated content may be incorrect."/>
            <p:cNvSpPr/>
            <p:nvPr/>
          </p:nvSpPr>
          <p:spPr>
            <a:xfrm flipH="false" flipV="false" rot="0">
              <a:off x="0" y="0"/>
              <a:ext cx="8026654" cy="4964938"/>
            </a:xfrm>
            <a:custGeom>
              <a:avLst/>
              <a:gdLst/>
              <a:ahLst/>
              <a:cxnLst/>
              <a:rect r="r" b="b" t="t" l="l"/>
              <a:pathLst>
                <a:path h="4964938" w="8026654">
                  <a:moveTo>
                    <a:pt x="0" y="0"/>
                  </a:moveTo>
                  <a:lnTo>
                    <a:pt x="8026654" y="0"/>
                  </a:lnTo>
                  <a:lnTo>
                    <a:pt x="8026654" y="4964938"/>
                  </a:lnTo>
                  <a:lnTo>
                    <a:pt x="0" y="49649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12317955" y="3535340"/>
            <a:ext cx="5970045" cy="3712983"/>
            <a:chOff x="0" y="0"/>
            <a:chExt cx="7960060" cy="4950644"/>
          </a:xfrm>
        </p:grpSpPr>
        <p:sp>
          <p:nvSpPr>
            <p:cNvPr name="Freeform 10" id="10" descr="A diagram of a chart  AI-generated content may be incorrect."/>
            <p:cNvSpPr/>
            <p:nvPr/>
          </p:nvSpPr>
          <p:spPr>
            <a:xfrm flipH="false" flipV="false" rot="0">
              <a:off x="0" y="0"/>
              <a:ext cx="7960106" cy="4950587"/>
            </a:xfrm>
            <a:custGeom>
              <a:avLst/>
              <a:gdLst/>
              <a:ahLst/>
              <a:cxnLst/>
              <a:rect r="r" b="b" t="t" l="l"/>
              <a:pathLst>
                <a:path h="4950587" w="7960106">
                  <a:moveTo>
                    <a:pt x="0" y="0"/>
                  </a:moveTo>
                  <a:lnTo>
                    <a:pt x="7960106" y="0"/>
                  </a:lnTo>
                  <a:lnTo>
                    <a:pt x="7960106" y="4950587"/>
                  </a:lnTo>
                  <a:lnTo>
                    <a:pt x="0" y="49505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-1"/>
              </a:stretch>
            </a:blip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72390" y="7329758"/>
            <a:ext cx="5812142" cy="5197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40"/>
              </a:lnSpc>
            </a:pPr>
            <a:r>
              <a:rPr lang="en-US" sz="27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Distribution &amp; Skew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-192523" y="3866525"/>
            <a:ext cx="6447462" cy="3326079"/>
            <a:chOff x="0" y="0"/>
            <a:chExt cx="8596616" cy="4434772"/>
          </a:xfrm>
        </p:grpSpPr>
        <p:sp>
          <p:nvSpPr>
            <p:cNvPr name="AutoShape 13" id="13"/>
            <p:cNvSpPr/>
            <p:nvPr/>
          </p:nvSpPr>
          <p:spPr>
            <a:xfrm flipV="true">
              <a:off x="615493" y="3419374"/>
              <a:ext cx="4441664" cy="739413"/>
            </a:xfrm>
            <a:prstGeom prst="line">
              <a:avLst/>
            </a:prstGeom>
            <a:ln cap="flat" w="101600">
              <a:gradFill>
                <a:gsLst>
                  <a:gs pos="0">
                    <a:srgbClr val="0097B2">
                      <a:alpha val="100000"/>
                    </a:srgbClr>
                  </a:gs>
                  <a:gs pos="100000">
                    <a:srgbClr val="7ED957">
                      <a:alpha val="100000"/>
                    </a:srgbClr>
                  </a:gs>
                </a:gsLst>
                <a:lin ang="0"/>
              </a:gradFill>
              <a:prstDash val="lgDash"/>
              <a:headEnd type="none" len="sm" w="sm"/>
              <a:tailEnd type="none" len="sm" w="sm"/>
            </a:ln>
          </p:spPr>
        </p:sp>
        <p:sp>
          <p:nvSpPr>
            <p:cNvPr name="AutoShape 14" id="14"/>
            <p:cNvSpPr/>
            <p:nvPr/>
          </p:nvSpPr>
          <p:spPr>
            <a:xfrm>
              <a:off x="5057158" y="3419374"/>
              <a:ext cx="1773545" cy="739413"/>
            </a:xfrm>
            <a:prstGeom prst="line">
              <a:avLst/>
            </a:prstGeom>
            <a:ln cap="flat" w="101600">
              <a:gradFill>
                <a:gsLst>
                  <a:gs pos="0">
                    <a:srgbClr val="0CC0DF">
                      <a:alpha val="100000"/>
                    </a:srgbClr>
                  </a:gs>
                  <a:gs pos="100000">
                    <a:srgbClr val="FFDE59">
                      <a:alpha val="100000"/>
                    </a:srgbClr>
                  </a:gs>
                </a:gsLst>
                <a:lin ang="0"/>
              </a:gradFill>
              <a:prstDash val="lgDash"/>
              <a:headEnd type="none" len="sm" w="sm"/>
              <a:tailEnd type="none" len="sm" w="sm"/>
            </a:ln>
          </p:spPr>
        </p:sp>
        <p:sp>
          <p:nvSpPr>
            <p:cNvPr name="AutoShape 15" id="15"/>
            <p:cNvSpPr/>
            <p:nvPr/>
          </p:nvSpPr>
          <p:spPr>
            <a:xfrm flipH="true">
              <a:off x="6830703" y="176933"/>
              <a:ext cx="1029681" cy="3981854"/>
            </a:xfrm>
            <a:prstGeom prst="line">
              <a:avLst/>
            </a:prstGeom>
            <a:ln cap="flat" w="101600">
              <a:gradFill>
                <a:gsLst>
                  <a:gs pos="15000">
                    <a:srgbClr val="C90003">
                      <a:alpha val="100000"/>
                    </a:srgbClr>
                  </a:gs>
                  <a:gs pos="50000">
                    <a:srgbClr val="185100">
                      <a:alpha val="100000"/>
                    </a:srgbClr>
                  </a:gs>
                  <a:gs pos="85000">
                    <a:srgbClr val="64AA38">
                      <a:alpha val="100000"/>
                    </a:srgbClr>
                  </a:gs>
                </a:gsLst>
                <a:lin ang="18900000"/>
              </a:gradFill>
              <a:prstDash val="lgDash"/>
              <a:headEnd type="arrow" len="sm" w="med"/>
              <a:tailEnd type="none" len="sm" w="sm"/>
            </a:ln>
          </p:spPr>
        </p:sp>
      </p:grpSp>
      <p:grpSp>
        <p:nvGrpSpPr>
          <p:cNvPr name="Group 16" id="16"/>
          <p:cNvGrpSpPr/>
          <p:nvPr/>
        </p:nvGrpSpPr>
        <p:grpSpPr>
          <a:xfrm rot="0">
            <a:off x="5174750" y="3415034"/>
            <a:ext cx="971738" cy="4101559"/>
            <a:chOff x="0" y="0"/>
            <a:chExt cx="146982" cy="620387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46982" cy="620387"/>
            </a:xfrm>
            <a:custGeom>
              <a:avLst/>
              <a:gdLst/>
              <a:ahLst/>
              <a:cxnLst/>
              <a:rect r="r" b="b" t="t" l="l"/>
              <a:pathLst>
                <a:path h="620387" w="146982">
                  <a:moveTo>
                    <a:pt x="73491" y="0"/>
                  </a:moveTo>
                  <a:cubicBezTo>
                    <a:pt x="32903" y="0"/>
                    <a:pt x="0" y="138878"/>
                    <a:pt x="0" y="310193"/>
                  </a:cubicBezTo>
                  <a:cubicBezTo>
                    <a:pt x="0" y="481508"/>
                    <a:pt x="32903" y="620387"/>
                    <a:pt x="73491" y="620387"/>
                  </a:cubicBezTo>
                  <a:cubicBezTo>
                    <a:pt x="114079" y="620387"/>
                    <a:pt x="146982" y="481508"/>
                    <a:pt x="146982" y="310193"/>
                  </a:cubicBezTo>
                  <a:cubicBezTo>
                    <a:pt x="146982" y="138878"/>
                    <a:pt x="114079" y="0"/>
                    <a:pt x="7349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gradFill>
                <a:gsLst>
                  <a:gs pos="0">
                    <a:srgbClr val="226214">
                      <a:alpha val="100000"/>
                    </a:srgbClr>
                  </a:gs>
                  <a:gs pos="100000">
                    <a:srgbClr val="43CC25">
                      <a:alpha val="100000"/>
                    </a:srgbClr>
                  </a:gs>
                </a:gsLst>
                <a:lin ang="5400000"/>
              </a:gradFill>
              <a:prstDash val="lgDash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13780" y="10536"/>
              <a:ext cx="119423" cy="5516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6287884" y="7329758"/>
            <a:ext cx="5787165" cy="5197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40"/>
              </a:lnSpc>
            </a:pPr>
            <a:r>
              <a:rPr lang="en-US" sz="27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Patterns &amp; Relationships</a:t>
            </a:r>
          </a:p>
        </p:txBody>
      </p:sp>
      <p:sp>
        <p:nvSpPr>
          <p:cNvPr name="AutoShape 20" id="20"/>
          <p:cNvSpPr/>
          <p:nvPr/>
        </p:nvSpPr>
        <p:spPr>
          <a:xfrm flipV="true">
            <a:off x="6254939" y="3602799"/>
            <a:ext cx="3445565" cy="3589804"/>
          </a:xfrm>
          <a:prstGeom prst="line">
            <a:avLst/>
          </a:prstGeom>
          <a:ln cap="flat" w="76200">
            <a:gradFill>
              <a:gsLst>
                <a:gs pos="15000">
                  <a:srgbClr val="C90003">
                    <a:alpha val="100000"/>
                  </a:srgbClr>
                </a:gs>
                <a:gs pos="50000">
                  <a:srgbClr val="185100">
                    <a:alpha val="100000"/>
                  </a:srgbClr>
                </a:gs>
                <a:gs pos="85000">
                  <a:srgbClr val="64AA38">
                    <a:alpha val="100000"/>
                  </a:srgbClr>
                </a:gs>
              </a:gsLst>
              <a:lin ang="18900000"/>
            </a:gradFill>
            <a:prstDash val="lgDash"/>
            <a:headEnd type="none" len="sm" w="sm"/>
            <a:tailEnd type="arrow" len="sm" w="med"/>
          </a:ln>
        </p:spPr>
      </p:sp>
      <p:sp>
        <p:nvSpPr>
          <p:cNvPr name="TextBox 21" id="21"/>
          <p:cNvSpPr txBox="true"/>
          <p:nvPr/>
        </p:nvSpPr>
        <p:spPr>
          <a:xfrm rot="0">
            <a:off x="12409395" y="7329758"/>
            <a:ext cx="5787165" cy="5197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40"/>
              </a:lnSpc>
            </a:pPr>
            <a:r>
              <a:rPr lang="en-US" sz="27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Outliers &amp; Anomalies</a:t>
            </a:r>
          </a:p>
        </p:txBody>
      </p:sp>
      <p:grpSp>
        <p:nvGrpSpPr>
          <p:cNvPr name="Group 22" id="22"/>
          <p:cNvGrpSpPr/>
          <p:nvPr/>
        </p:nvGrpSpPr>
        <p:grpSpPr>
          <a:xfrm rot="0">
            <a:off x="12841437" y="3535339"/>
            <a:ext cx="971738" cy="986366"/>
            <a:chOff x="0" y="0"/>
            <a:chExt cx="146982" cy="149194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46982" cy="149194"/>
            </a:xfrm>
            <a:custGeom>
              <a:avLst/>
              <a:gdLst/>
              <a:ahLst/>
              <a:cxnLst/>
              <a:rect r="r" b="b" t="t" l="l"/>
              <a:pathLst>
                <a:path h="149194" w="146982">
                  <a:moveTo>
                    <a:pt x="73491" y="0"/>
                  </a:moveTo>
                  <a:cubicBezTo>
                    <a:pt x="32903" y="0"/>
                    <a:pt x="0" y="33398"/>
                    <a:pt x="0" y="74597"/>
                  </a:cubicBezTo>
                  <a:cubicBezTo>
                    <a:pt x="0" y="115796"/>
                    <a:pt x="32903" y="149194"/>
                    <a:pt x="73491" y="149194"/>
                  </a:cubicBezTo>
                  <a:cubicBezTo>
                    <a:pt x="114079" y="149194"/>
                    <a:pt x="146982" y="115796"/>
                    <a:pt x="146982" y="74597"/>
                  </a:cubicBezTo>
                  <a:cubicBezTo>
                    <a:pt x="146982" y="33398"/>
                    <a:pt x="114079" y="0"/>
                    <a:pt x="7349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gradFill>
                <a:gsLst>
                  <a:gs pos="15000">
                    <a:srgbClr val="C90003">
                      <a:alpha val="100000"/>
                    </a:srgbClr>
                  </a:gs>
                  <a:gs pos="50000">
                    <a:srgbClr val="185100">
                      <a:alpha val="100000"/>
                    </a:srgbClr>
                  </a:gs>
                  <a:gs pos="85000">
                    <a:srgbClr val="64AA38">
                      <a:alpha val="100000"/>
                    </a:srgbClr>
                  </a:gs>
                </a:gsLst>
                <a:lin ang="18900000"/>
              </a:gradFill>
              <a:prstDash val="lgDash"/>
              <a:miter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13780" y="-33638"/>
              <a:ext cx="119423" cy="1688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14955748" y="3535339"/>
            <a:ext cx="749914" cy="737263"/>
            <a:chOff x="0" y="0"/>
            <a:chExt cx="113429" cy="111516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113429" cy="111516"/>
            </a:xfrm>
            <a:custGeom>
              <a:avLst/>
              <a:gdLst/>
              <a:ahLst/>
              <a:cxnLst/>
              <a:rect r="r" b="b" t="t" l="l"/>
              <a:pathLst>
                <a:path h="111516" w="113429">
                  <a:moveTo>
                    <a:pt x="56715" y="0"/>
                  </a:moveTo>
                  <a:cubicBezTo>
                    <a:pt x="25392" y="0"/>
                    <a:pt x="0" y="24964"/>
                    <a:pt x="0" y="55758"/>
                  </a:cubicBezTo>
                  <a:cubicBezTo>
                    <a:pt x="0" y="86552"/>
                    <a:pt x="25392" y="111516"/>
                    <a:pt x="56715" y="111516"/>
                  </a:cubicBezTo>
                  <a:cubicBezTo>
                    <a:pt x="88037" y="111516"/>
                    <a:pt x="113429" y="86552"/>
                    <a:pt x="113429" y="55758"/>
                  </a:cubicBezTo>
                  <a:cubicBezTo>
                    <a:pt x="113429" y="24964"/>
                    <a:pt x="88037" y="0"/>
                    <a:pt x="5671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gradFill>
                <a:gsLst>
                  <a:gs pos="15000">
                    <a:srgbClr val="C90003">
                      <a:alpha val="100000"/>
                    </a:srgbClr>
                  </a:gs>
                  <a:gs pos="50000">
                    <a:srgbClr val="185100">
                      <a:alpha val="100000"/>
                    </a:srgbClr>
                  </a:gs>
                  <a:gs pos="85000">
                    <a:srgbClr val="64AA38">
                      <a:alpha val="100000"/>
                    </a:srgbClr>
                  </a:gs>
                </a:gsLst>
                <a:lin ang="18900000"/>
              </a:gradFill>
              <a:prstDash val="lgDash"/>
              <a:miter/>
            </a:ln>
          </p:spPr>
        </p:sp>
        <p:sp>
          <p:nvSpPr>
            <p:cNvPr name="TextBox 27" id="27"/>
            <p:cNvSpPr txBox="true"/>
            <p:nvPr/>
          </p:nvSpPr>
          <p:spPr>
            <a:xfrm>
              <a:off x="10634" y="-37170"/>
              <a:ext cx="92161" cy="1382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17021380" y="3521371"/>
            <a:ext cx="555818" cy="562832"/>
            <a:chOff x="0" y="0"/>
            <a:chExt cx="84071" cy="85132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84071" cy="85132"/>
            </a:xfrm>
            <a:custGeom>
              <a:avLst/>
              <a:gdLst/>
              <a:ahLst/>
              <a:cxnLst/>
              <a:rect r="r" b="b" t="t" l="l"/>
              <a:pathLst>
                <a:path h="85132" w="84071">
                  <a:moveTo>
                    <a:pt x="42036" y="0"/>
                  </a:moveTo>
                  <a:cubicBezTo>
                    <a:pt x="18820" y="0"/>
                    <a:pt x="0" y="19057"/>
                    <a:pt x="0" y="42566"/>
                  </a:cubicBezTo>
                  <a:cubicBezTo>
                    <a:pt x="0" y="66074"/>
                    <a:pt x="18820" y="85132"/>
                    <a:pt x="42036" y="85132"/>
                  </a:cubicBezTo>
                  <a:cubicBezTo>
                    <a:pt x="65251" y="85132"/>
                    <a:pt x="84071" y="66074"/>
                    <a:pt x="84071" y="42566"/>
                  </a:cubicBezTo>
                  <a:cubicBezTo>
                    <a:pt x="84071" y="19057"/>
                    <a:pt x="65251" y="0"/>
                    <a:pt x="4203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gradFill>
                <a:gsLst>
                  <a:gs pos="15000">
                    <a:srgbClr val="C90003">
                      <a:alpha val="100000"/>
                    </a:srgbClr>
                  </a:gs>
                  <a:gs pos="50000">
                    <a:srgbClr val="185100">
                      <a:alpha val="100000"/>
                    </a:srgbClr>
                  </a:gs>
                  <a:gs pos="85000">
                    <a:srgbClr val="64AA38">
                      <a:alpha val="100000"/>
                    </a:srgbClr>
                  </a:gs>
                </a:gsLst>
                <a:lin ang="18900000"/>
              </a:gradFill>
              <a:prstDash val="lgDash"/>
              <a:miter/>
            </a:ln>
          </p:spPr>
        </p:sp>
        <p:sp>
          <p:nvSpPr>
            <p:cNvPr name="TextBox 30" id="30"/>
            <p:cNvSpPr txBox="true"/>
            <p:nvPr/>
          </p:nvSpPr>
          <p:spPr>
            <a:xfrm>
              <a:off x="7882" y="-39644"/>
              <a:ext cx="68308" cy="11679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31" id="31"/>
          <p:cNvSpPr txBox="true"/>
          <p:nvPr/>
        </p:nvSpPr>
        <p:spPr>
          <a:xfrm rot="0">
            <a:off x="1348740" y="8211416"/>
            <a:ext cx="15590520" cy="5311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51510" indent="-325755" lvl="1">
              <a:lnSpc>
                <a:spcPts val="3888"/>
              </a:lnSpc>
              <a:buFont typeface="Arial"/>
              <a:buChar char="•"/>
            </a:pPr>
            <a:r>
              <a:rPr lang="en-US" sz="3600">
                <a:solidFill>
                  <a:srgbClr val="005336"/>
                </a:solidFill>
                <a:latin typeface="Helvetica"/>
                <a:ea typeface="Helvetica"/>
                <a:cs typeface="Helvetica"/>
                <a:sym typeface="Helvetica"/>
              </a:rPr>
              <a:t>It's the first and most important step in any data project.</a:t>
            </a:r>
          </a:p>
        </p:txBody>
      </p:sp>
    </p:spTree>
  </p:cSld>
  <p:clrMapOvr>
    <a:masterClrMapping/>
  </p:clrMapOvr>
  <p:transition spd="fast">
    <p:fade/>
  </p:transition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71905" y="5103796"/>
            <a:ext cx="2672739" cy="1503798"/>
            <a:chOff x="0" y="0"/>
            <a:chExt cx="3563652" cy="200506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563620" cy="2005076"/>
            </a:xfrm>
            <a:custGeom>
              <a:avLst/>
              <a:gdLst/>
              <a:ahLst/>
              <a:cxnLst/>
              <a:rect r="r" b="b" t="t" l="l"/>
              <a:pathLst>
                <a:path h="2005076" w="3563620">
                  <a:moveTo>
                    <a:pt x="0" y="0"/>
                  </a:moveTo>
                  <a:lnTo>
                    <a:pt x="3563620" y="0"/>
                  </a:lnTo>
                  <a:lnTo>
                    <a:pt x="3563620" y="2005076"/>
                  </a:lnTo>
                  <a:lnTo>
                    <a:pt x="0" y="20050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5541" r="0" b="-5540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1063346" y="3133026"/>
            <a:ext cx="11965934" cy="1280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20"/>
              </a:lnSpc>
            </a:pPr>
            <a:r>
              <a:rPr lang="en-US" sz="9000">
                <a:solidFill>
                  <a:srgbClr val="005336"/>
                </a:solidFill>
                <a:latin typeface="Georgia"/>
                <a:ea typeface="Georgia"/>
                <a:cs typeface="Georgia"/>
                <a:sym typeface="Georgia"/>
              </a:rPr>
              <a:t>Seaborn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63346" y="4528049"/>
            <a:ext cx="11965934" cy="5697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80"/>
              </a:lnSpc>
            </a:pPr>
            <a:r>
              <a:rPr lang="en-US" sz="3037" b="true">
                <a:solidFill>
                  <a:srgbClr val="005336"/>
                </a:solidFill>
                <a:latin typeface="Helvetica Bold"/>
                <a:ea typeface="Helvetica Bold"/>
                <a:cs typeface="Helvetica Bold"/>
                <a:sym typeface="Helvetica Bold"/>
              </a:rPr>
              <a:t>High-level plotting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3806628" y="5468354"/>
            <a:ext cx="10745031" cy="3077769"/>
          </a:xfrm>
          <a:custGeom>
            <a:avLst/>
            <a:gdLst/>
            <a:ahLst/>
            <a:cxnLst/>
            <a:rect r="r" b="b" t="t" l="l"/>
            <a:pathLst>
              <a:path h="3077769" w="10745031">
                <a:moveTo>
                  <a:pt x="0" y="0"/>
                </a:moveTo>
                <a:lnTo>
                  <a:pt x="10745031" y="0"/>
                </a:lnTo>
                <a:lnTo>
                  <a:pt x="10745031" y="3077768"/>
                </a:lnTo>
                <a:lnTo>
                  <a:pt x="0" y="30777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34" t="0" r="-34" b="-257"/>
            </a:stretch>
          </a:blipFill>
        </p:spPr>
      </p:sp>
    </p:spTree>
  </p:cSld>
  <p:clrMapOvr>
    <a:masterClrMapping/>
  </p:clrMapOvr>
  <p:transition spd="fast">
    <p:fade/>
  </p:transition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63345" y="3254548"/>
            <a:ext cx="15590520" cy="10168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51510" indent="-325755" lvl="1">
              <a:lnSpc>
                <a:spcPts val="3888"/>
              </a:lnSpc>
              <a:buFont typeface="Arial"/>
              <a:buChar char="•"/>
            </a:pPr>
            <a:r>
              <a:rPr lang="en-US" sz="3600">
                <a:solidFill>
                  <a:srgbClr val="005336"/>
                </a:solidFill>
                <a:latin typeface="Helvetica"/>
                <a:ea typeface="Helvetica"/>
                <a:cs typeface="Helvetica"/>
                <a:sym typeface="Helvetica"/>
              </a:rPr>
              <a:t>It's "DataFrame-aware“.</a:t>
            </a:r>
          </a:p>
          <a:p>
            <a:pPr algn="l" marL="1268893" indent="-422964" lvl="2">
              <a:lnSpc>
                <a:spcPts val="3888"/>
              </a:lnSpc>
              <a:buFont typeface="Arial"/>
              <a:buChar char="⚬"/>
            </a:pPr>
            <a:r>
              <a:rPr lang="en-US" sz="3600" i="true">
                <a:solidFill>
                  <a:srgbClr val="005336"/>
                </a:solidFill>
                <a:latin typeface="Helvetica Italics"/>
                <a:ea typeface="Helvetica Italics"/>
                <a:cs typeface="Helvetica Italics"/>
                <a:sym typeface="Helvetica Italics"/>
              </a:rPr>
              <a:t>plt.hist(df['col'])</a:t>
            </a:r>
          </a:p>
        </p:txBody>
      </p:sp>
      <p:sp>
        <p:nvSpPr>
          <p:cNvPr name="AutoShape 4" id="4"/>
          <p:cNvSpPr/>
          <p:nvPr/>
        </p:nvSpPr>
        <p:spPr>
          <a:xfrm>
            <a:off x="2366365" y="4001117"/>
            <a:ext cx="3045833" cy="0"/>
          </a:xfrm>
          <a:prstGeom prst="line">
            <a:avLst/>
          </a:prstGeom>
          <a:ln cap="flat" w="76200">
            <a:solidFill>
              <a:srgbClr val="09B048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5" id="5"/>
          <p:cNvGrpSpPr/>
          <p:nvPr/>
        </p:nvGrpSpPr>
        <p:grpSpPr>
          <a:xfrm rot="0">
            <a:off x="625316" y="5193030"/>
            <a:ext cx="17037367" cy="2612227"/>
            <a:chOff x="0" y="0"/>
            <a:chExt cx="25646835" cy="393226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5646893" cy="3932301"/>
            </a:xfrm>
            <a:custGeom>
              <a:avLst/>
              <a:gdLst/>
              <a:ahLst/>
              <a:cxnLst/>
              <a:rect r="r" b="b" t="t" l="l"/>
              <a:pathLst>
                <a:path h="3932301" w="25646893">
                  <a:moveTo>
                    <a:pt x="0" y="0"/>
                  </a:moveTo>
                  <a:lnTo>
                    <a:pt x="25646893" y="0"/>
                  </a:lnTo>
                  <a:lnTo>
                    <a:pt x="25646893" y="3932301"/>
                  </a:lnTo>
                  <a:lnTo>
                    <a:pt x="0" y="39323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685" t="0" r="-685" b="0"/>
              </a:stretch>
            </a:blipFill>
          </p:spPr>
        </p:sp>
      </p:grpSp>
      <p:sp>
        <p:nvSpPr>
          <p:cNvPr name="AutoShape 7" id="7"/>
          <p:cNvSpPr/>
          <p:nvPr/>
        </p:nvSpPr>
        <p:spPr>
          <a:xfrm>
            <a:off x="3200216" y="5989010"/>
            <a:ext cx="5999389" cy="0"/>
          </a:xfrm>
          <a:prstGeom prst="line">
            <a:avLst/>
          </a:prstGeom>
          <a:ln cap="flat" w="76200">
            <a:solidFill>
              <a:srgbClr val="09B048"/>
            </a:solidFill>
            <a:prstDash val="sysDash"/>
            <a:headEnd type="none" len="sm" w="sm"/>
            <a:tailEnd type="none" len="sm" w="sm"/>
          </a:ln>
        </p:spPr>
      </p:sp>
      <p:grpSp>
        <p:nvGrpSpPr>
          <p:cNvPr name="Group 8" id="8"/>
          <p:cNvGrpSpPr/>
          <p:nvPr/>
        </p:nvGrpSpPr>
        <p:grpSpPr>
          <a:xfrm rot="0">
            <a:off x="4692469" y="4847555"/>
            <a:ext cx="8332273" cy="5244918"/>
            <a:chOff x="0" y="0"/>
            <a:chExt cx="10117997" cy="636897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0117936" cy="6368923"/>
            </a:xfrm>
            <a:custGeom>
              <a:avLst/>
              <a:gdLst/>
              <a:ahLst/>
              <a:cxnLst/>
              <a:rect r="r" b="b" t="t" l="l"/>
              <a:pathLst>
                <a:path h="6368923" w="10117936">
                  <a:moveTo>
                    <a:pt x="0" y="0"/>
                  </a:moveTo>
                  <a:lnTo>
                    <a:pt x="10117936" y="0"/>
                  </a:lnTo>
                  <a:lnTo>
                    <a:pt x="10117936" y="6368923"/>
                  </a:lnTo>
                  <a:lnTo>
                    <a:pt x="0" y="63689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763" t="0" r="-763" b="0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4692469" y="3655906"/>
            <a:ext cx="4497269" cy="616628"/>
            <a:chOff x="0" y="0"/>
            <a:chExt cx="1184466" cy="162404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184466" cy="162404"/>
            </a:xfrm>
            <a:custGeom>
              <a:avLst/>
              <a:gdLst/>
              <a:ahLst/>
              <a:cxnLst/>
              <a:rect r="r" b="b" t="t" l="l"/>
              <a:pathLst>
                <a:path h="162404" w="1184466">
                  <a:moveTo>
                    <a:pt x="0" y="0"/>
                  </a:moveTo>
                  <a:lnTo>
                    <a:pt x="1184466" y="0"/>
                  </a:lnTo>
                  <a:lnTo>
                    <a:pt x="1184466" y="162404"/>
                  </a:lnTo>
                  <a:lnTo>
                    <a:pt x="0" y="16240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09B048"/>
              </a:solidFill>
              <a:prstDash val="lgDash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47625"/>
              <a:ext cx="1184466" cy="2100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1063345" y="1351889"/>
            <a:ext cx="15590520" cy="843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80"/>
              </a:lnSpc>
            </a:pPr>
            <a:r>
              <a:rPr lang="en-US" sz="6000" b="true">
                <a:solidFill>
                  <a:srgbClr val="005336"/>
                </a:solidFill>
                <a:latin typeface="Georgia Bold"/>
                <a:ea typeface="Georgia Bold"/>
                <a:cs typeface="Georgia Bold"/>
                <a:sym typeface="Georgia Bold"/>
              </a:rPr>
              <a:t>Seaborn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63346" y="2497776"/>
            <a:ext cx="15590520" cy="6569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51510" indent="-325755" lvl="1">
              <a:lnSpc>
                <a:spcPts val="3888"/>
              </a:lnSpc>
              <a:buFont typeface="Arial"/>
              <a:buChar char="•"/>
            </a:pPr>
            <a:r>
              <a:rPr lang="en-US" sz="3600">
                <a:solidFill>
                  <a:srgbClr val="005336"/>
                </a:solidFill>
                <a:latin typeface="Helvetica"/>
                <a:ea typeface="Helvetica"/>
                <a:cs typeface="Helvetica"/>
                <a:sym typeface="Helvetica"/>
              </a:rPr>
              <a:t>Built </a:t>
            </a:r>
            <a:r>
              <a:rPr lang="en-US" sz="3600" i="true">
                <a:solidFill>
                  <a:srgbClr val="005336"/>
                </a:solidFill>
                <a:latin typeface="Helvetica Italics"/>
                <a:ea typeface="Helvetica Italics"/>
                <a:cs typeface="Helvetica Italics"/>
                <a:sym typeface="Helvetica Italics"/>
              </a:rPr>
              <a:t>on top</a:t>
            </a:r>
            <a:r>
              <a:rPr lang="en-US" sz="3600">
                <a:solidFill>
                  <a:srgbClr val="005336"/>
                </a:solidFill>
                <a:latin typeface="Helvetica"/>
                <a:ea typeface="Helvetica"/>
                <a:cs typeface="Helvetica"/>
                <a:sym typeface="Helvetica"/>
              </a:rPr>
              <a:t> of Matplotlib and makes complex statistical plots simple.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63345" y="3255645"/>
            <a:ext cx="15590520" cy="10168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51510" indent="-325755" lvl="1">
              <a:lnSpc>
                <a:spcPts val="3888"/>
              </a:lnSpc>
              <a:buFont typeface="Arial"/>
              <a:buChar char="•"/>
            </a:pPr>
            <a:r>
              <a:rPr lang="en-US" sz="3600">
                <a:solidFill>
                  <a:srgbClr val="005336"/>
                </a:solidFill>
                <a:latin typeface="Helvetica"/>
                <a:ea typeface="Helvetica"/>
                <a:cs typeface="Helvetica"/>
                <a:sym typeface="Helvetica"/>
              </a:rPr>
              <a:t>It's "DataFrame-aware“.</a:t>
            </a:r>
          </a:p>
          <a:p>
            <a:pPr algn="l" marL="1268893" indent="-422964" lvl="2">
              <a:lnSpc>
                <a:spcPts val="3888"/>
              </a:lnSpc>
              <a:buFont typeface="Arial"/>
              <a:buChar char="⚬"/>
            </a:pPr>
            <a:r>
              <a:rPr lang="en-US" sz="3600">
                <a:solidFill>
                  <a:srgbClr val="005336"/>
                </a:solidFill>
                <a:latin typeface="Helvetica"/>
                <a:ea typeface="Helvetica"/>
                <a:cs typeface="Helvetica"/>
                <a:sym typeface="Helvetica"/>
              </a:rPr>
              <a:t>sns.histplot(</a:t>
            </a:r>
            <a:r>
              <a:rPr lang="en-US" sz="3600" i="true">
                <a:solidFill>
                  <a:srgbClr val="005336"/>
                </a:solidFill>
                <a:latin typeface="Helvetica Italics"/>
                <a:ea typeface="Helvetica Italics"/>
                <a:cs typeface="Helvetica Italics"/>
                <a:sym typeface="Helvetica Italics"/>
              </a:rPr>
              <a:t>x=’col1’, df=df_name)</a:t>
            </a:r>
          </a:p>
        </p:txBody>
      </p:sp>
      <p:sp>
        <p:nvSpPr>
          <p:cNvPr name="AutoShape 16" id="16"/>
          <p:cNvSpPr/>
          <p:nvPr/>
        </p:nvSpPr>
        <p:spPr>
          <a:xfrm flipH="true">
            <a:off x="6595921" y="4271437"/>
            <a:ext cx="345183" cy="1288239"/>
          </a:xfrm>
          <a:prstGeom prst="line">
            <a:avLst/>
          </a:prstGeom>
          <a:ln cap="flat" w="76200">
            <a:solidFill>
              <a:srgbClr val="09B048"/>
            </a:solidFill>
            <a:prstDash val="solid"/>
            <a:headEnd type="none" len="sm" w="sm"/>
            <a:tailEnd type="arrow" len="sm" w="med"/>
          </a:ln>
        </p:spPr>
      </p:sp>
    </p:spTree>
  </p:cSld>
  <p:clrMapOvr>
    <a:masterClrMapping/>
  </p:clrMapOvr>
  <p:transition spd="fast">
    <p:fade/>
  </p:transition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63345" y="1351889"/>
            <a:ext cx="15590520" cy="843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80"/>
              </a:lnSpc>
            </a:pPr>
            <a:r>
              <a:rPr lang="en-US" sz="6000" b="true">
                <a:solidFill>
                  <a:srgbClr val="005336"/>
                </a:solidFill>
                <a:latin typeface="Georgia Bold"/>
                <a:ea typeface="Georgia Bold"/>
                <a:cs typeface="Georgia Bold"/>
                <a:sym typeface="Georgia Bold"/>
              </a:rPr>
              <a:t>Recap: </a:t>
            </a:r>
            <a:r>
              <a:rPr lang="en-US" sz="6000" b="true">
                <a:solidFill>
                  <a:srgbClr val="005336"/>
                </a:solidFill>
                <a:latin typeface="Georgia Bold"/>
                <a:ea typeface="Georgia Bold"/>
                <a:cs typeface="Georgia Bold"/>
                <a:sym typeface="Georgia Bold"/>
              </a:rPr>
              <a:t>Feature Engineering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63345" y="2497776"/>
            <a:ext cx="15590520" cy="5311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51510" indent="-325755" lvl="1">
              <a:lnSpc>
                <a:spcPts val="3888"/>
              </a:lnSpc>
              <a:buFont typeface="Arial"/>
              <a:buChar char="•"/>
            </a:pPr>
            <a:r>
              <a:rPr lang="en-US" sz="3600">
                <a:solidFill>
                  <a:srgbClr val="005336"/>
                </a:solidFill>
                <a:latin typeface="Helvetica"/>
                <a:ea typeface="Helvetica"/>
                <a:cs typeface="Helvetica"/>
                <a:sym typeface="Helvetica"/>
              </a:rPr>
              <a:t>Using</a:t>
            </a:r>
            <a:r>
              <a:rPr lang="en-US" sz="3600">
                <a:solidFill>
                  <a:srgbClr val="005336"/>
                </a:solidFill>
                <a:latin typeface="Helvetica"/>
                <a:ea typeface="Helvetica"/>
                <a:cs typeface="Helvetica"/>
                <a:sym typeface="Helvetica"/>
              </a:rPr>
              <a:t> existing features to create new features.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63345" y="4160400"/>
            <a:ext cx="15590520" cy="24742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51510" indent="-325755" lvl="1">
              <a:lnSpc>
                <a:spcPts val="3888"/>
              </a:lnSpc>
              <a:buFont typeface="Arial"/>
              <a:buChar char="•"/>
            </a:pPr>
            <a:r>
              <a:rPr lang="en-US" sz="3600">
                <a:solidFill>
                  <a:srgbClr val="005336"/>
                </a:solidFill>
                <a:latin typeface="Helvetica"/>
                <a:ea typeface="Helvetica"/>
                <a:cs typeface="Helvetica"/>
                <a:sym typeface="Helvetica"/>
              </a:rPr>
              <a:t>Example: </a:t>
            </a:r>
          </a:p>
          <a:p>
            <a:pPr algn="l" marL="1268893" indent="-422964" lvl="2">
              <a:lnSpc>
                <a:spcPts val="3888"/>
              </a:lnSpc>
              <a:buFont typeface="Arial"/>
              <a:buChar char="⚬"/>
            </a:pPr>
            <a:r>
              <a:rPr lang="en-US" sz="3600">
                <a:solidFill>
                  <a:srgbClr val="005336"/>
                </a:solidFill>
                <a:latin typeface="Helvetica"/>
                <a:ea typeface="Helvetica"/>
                <a:cs typeface="Helvetica"/>
                <a:sym typeface="Helvetica"/>
              </a:rPr>
              <a:t>Objective - compare prices for 'New' vs 'Old’.</a:t>
            </a:r>
          </a:p>
          <a:p>
            <a:pPr algn="l" marL="1268893" indent="-422964" lvl="2">
              <a:lnSpc>
                <a:spcPts val="3888"/>
              </a:lnSpc>
              <a:buFont typeface="Arial"/>
              <a:buChar char="⚬"/>
            </a:pPr>
            <a:r>
              <a:rPr lang="en-US" sz="3600">
                <a:solidFill>
                  <a:srgbClr val="005336"/>
                </a:solidFill>
                <a:latin typeface="Helvetica"/>
                <a:ea typeface="Helvetica"/>
                <a:cs typeface="Helvetica"/>
                <a:sym typeface="Helvetica"/>
              </a:rPr>
              <a:t>Categorise data into 3 new classes: '</a:t>
            </a:r>
            <a:r>
              <a:rPr lang="en-US" b="true" sz="3600">
                <a:solidFill>
                  <a:srgbClr val="005336"/>
                </a:solidFill>
                <a:latin typeface="Helvetica Bold"/>
                <a:ea typeface="Helvetica Bold"/>
                <a:cs typeface="Helvetica Bold"/>
                <a:sym typeface="Helvetica Bold"/>
              </a:rPr>
              <a:t>New</a:t>
            </a:r>
            <a:r>
              <a:rPr lang="en-US" sz="3600">
                <a:solidFill>
                  <a:srgbClr val="005336"/>
                </a:solidFill>
                <a:latin typeface="Helvetica"/>
                <a:ea typeface="Helvetica"/>
                <a:cs typeface="Helvetica"/>
                <a:sym typeface="Helvetica"/>
              </a:rPr>
              <a:t>', '</a:t>
            </a:r>
            <a:r>
              <a:rPr lang="en-US" b="true" sz="3600">
                <a:solidFill>
                  <a:srgbClr val="005336"/>
                </a:solidFill>
                <a:latin typeface="Helvetica Bold"/>
                <a:ea typeface="Helvetica Bold"/>
                <a:cs typeface="Helvetica Bold"/>
                <a:sym typeface="Helvetica Bold"/>
              </a:rPr>
              <a:t>Established</a:t>
            </a:r>
            <a:r>
              <a:rPr lang="en-US" sz="3600">
                <a:solidFill>
                  <a:srgbClr val="005336"/>
                </a:solidFill>
                <a:latin typeface="Helvetica"/>
                <a:ea typeface="Helvetica"/>
                <a:cs typeface="Helvetica"/>
                <a:sym typeface="Helvetica"/>
              </a:rPr>
              <a:t>', and '</a:t>
            </a:r>
            <a:r>
              <a:rPr lang="en-US" b="true" sz="3600">
                <a:solidFill>
                  <a:srgbClr val="005336"/>
                </a:solidFill>
                <a:latin typeface="Helvetica Bold"/>
                <a:ea typeface="Helvetica Bold"/>
                <a:cs typeface="Helvetica Bold"/>
                <a:sym typeface="Helvetica Bold"/>
              </a:rPr>
              <a:t>Historic</a:t>
            </a:r>
            <a:r>
              <a:rPr lang="en-US" sz="3600">
                <a:solidFill>
                  <a:srgbClr val="005336"/>
                </a:solidFill>
                <a:latin typeface="Helvetica"/>
                <a:ea typeface="Helvetica"/>
                <a:cs typeface="Helvetica"/>
                <a:sym typeface="Helvetica"/>
              </a:rPr>
              <a:t>’ using ‘housing_median_age’ feature.</a:t>
            </a:r>
          </a:p>
          <a:p>
            <a:pPr algn="l" marL="1268893" indent="-422964" lvl="2">
              <a:lnSpc>
                <a:spcPts val="3888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1063346" y="3402531"/>
            <a:ext cx="15590520" cy="6569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51510" indent="-325755" lvl="1">
              <a:lnSpc>
                <a:spcPts val="3888"/>
              </a:lnSpc>
              <a:buFont typeface="Arial"/>
              <a:buChar char="•"/>
            </a:pPr>
            <a:r>
              <a:rPr lang="en-US" sz="3600">
                <a:solidFill>
                  <a:srgbClr val="005336"/>
                </a:solidFill>
                <a:latin typeface="Helvetica"/>
                <a:ea typeface="Helvetica"/>
                <a:cs typeface="Helvetica"/>
                <a:sym typeface="Helvetica"/>
              </a:rPr>
              <a:t>Critical data science task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4018599" y="828256"/>
            <a:ext cx="2173202" cy="2173202"/>
          </a:xfrm>
          <a:custGeom>
            <a:avLst/>
            <a:gdLst/>
            <a:ahLst/>
            <a:cxnLst/>
            <a:rect r="r" b="b" t="t" l="l"/>
            <a:pathLst>
              <a:path h="2173202" w="2173202">
                <a:moveTo>
                  <a:pt x="0" y="0"/>
                </a:moveTo>
                <a:lnTo>
                  <a:pt x="2173202" y="0"/>
                </a:lnTo>
                <a:lnTo>
                  <a:pt x="2173202" y="2173202"/>
                </a:lnTo>
                <a:lnTo>
                  <a:pt x="0" y="21732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circle/>
  </p:transition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533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9584838" y="6918092"/>
            <a:ext cx="2279968" cy="0"/>
          </a:xfrm>
          <a:prstGeom prst="line">
            <a:avLst/>
          </a:prstGeom>
          <a:ln cap="flat" w="76200">
            <a:solidFill>
              <a:srgbClr val="09B048"/>
            </a:solidFill>
            <a:prstDash val="lgDash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flipV="true">
            <a:off x="11043275" y="5864428"/>
            <a:ext cx="821531" cy="625917"/>
          </a:xfrm>
          <a:prstGeom prst="line">
            <a:avLst/>
          </a:prstGeom>
          <a:ln cap="flat" w="76200">
            <a:solidFill>
              <a:srgbClr val="09B048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4" id="4"/>
          <p:cNvSpPr/>
          <p:nvPr/>
        </p:nvSpPr>
        <p:spPr>
          <a:xfrm flipH="true" flipV="true">
            <a:off x="3587895" y="4353148"/>
            <a:ext cx="7191860" cy="2137197"/>
          </a:xfrm>
          <a:prstGeom prst="line">
            <a:avLst/>
          </a:prstGeom>
          <a:ln cap="flat" w="76200">
            <a:solidFill>
              <a:srgbClr val="09B048"/>
            </a:solidFill>
            <a:prstDash val="solid"/>
            <a:headEnd type="arrow" len="sm" w="med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 flipH="true">
            <a:off x="10048518" y="6918092"/>
            <a:ext cx="994757" cy="0"/>
          </a:xfrm>
          <a:prstGeom prst="line">
            <a:avLst/>
          </a:prstGeom>
          <a:ln cap="flat" w="76200">
            <a:solidFill>
              <a:srgbClr val="09B048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6562452" y="4098780"/>
            <a:ext cx="5163097" cy="2089441"/>
          </a:xfrm>
          <a:custGeom>
            <a:avLst/>
            <a:gdLst/>
            <a:ahLst/>
            <a:cxnLst/>
            <a:rect r="r" b="b" t="t" l="l"/>
            <a:pathLst>
              <a:path h="2089441" w="5163097">
                <a:moveTo>
                  <a:pt x="0" y="0"/>
                </a:moveTo>
                <a:lnTo>
                  <a:pt x="5163096" y="0"/>
                </a:lnTo>
                <a:lnTo>
                  <a:pt x="5163096" y="2089440"/>
                </a:lnTo>
                <a:lnTo>
                  <a:pt x="0" y="20894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7" id="7"/>
          <p:cNvSpPr/>
          <p:nvPr/>
        </p:nvSpPr>
        <p:spPr>
          <a:xfrm flipH="true" flipV="true">
            <a:off x="4100759" y="4783036"/>
            <a:ext cx="3931277" cy="1707309"/>
          </a:xfrm>
          <a:prstGeom prst="line">
            <a:avLst/>
          </a:prstGeom>
          <a:ln cap="flat" w="76200">
            <a:solidFill>
              <a:srgbClr val="09B048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8" id="8"/>
          <p:cNvSpPr/>
          <p:nvPr/>
        </p:nvSpPr>
        <p:spPr>
          <a:xfrm flipH="true" flipV="true">
            <a:off x="4419527" y="5295900"/>
            <a:ext cx="3612509" cy="1194445"/>
          </a:xfrm>
          <a:prstGeom prst="line">
            <a:avLst/>
          </a:prstGeom>
          <a:ln cap="flat" w="76200">
            <a:solidFill>
              <a:srgbClr val="09B048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9" id="9"/>
          <p:cNvSpPr/>
          <p:nvPr/>
        </p:nvSpPr>
        <p:spPr>
          <a:xfrm flipH="true" flipV="true">
            <a:off x="3393591" y="5905916"/>
            <a:ext cx="4638444" cy="584429"/>
          </a:xfrm>
          <a:prstGeom prst="line">
            <a:avLst/>
          </a:prstGeom>
          <a:ln cap="flat" w="76200">
            <a:solidFill>
              <a:srgbClr val="09B048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0" id="10"/>
          <p:cNvSpPr/>
          <p:nvPr/>
        </p:nvSpPr>
        <p:spPr>
          <a:xfrm flipH="true" flipV="true">
            <a:off x="4571927" y="2814348"/>
            <a:ext cx="637744" cy="1538800"/>
          </a:xfrm>
          <a:prstGeom prst="line">
            <a:avLst/>
          </a:prstGeom>
          <a:ln cap="flat" w="76200">
            <a:solidFill>
              <a:srgbClr val="09B048"/>
            </a:solidFill>
            <a:prstDash val="solid"/>
            <a:headEnd type="arrow" len="sm" w="med"/>
            <a:tailEnd type="none" len="sm" w="sm"/>
          </a:ln>
        </p:spPr>
      </p:sp>
      <p:sp>
        <p:nvSpPr>
          <p:cNvPr name="AutoShape 11" id="11"/>
          <p:cNvSpPr/>
          <p:nvPr/>
        </p:nvSpPr>
        <p:spPr>
          <a:xfrm flipV="true">
            <a:off x="4821479" y="3395153"/>
            <a:ext cx="520883" cy="957995"/>
          </a:xfrm>
          <a:prstGeom prst="line">
            <a:avLst/>
          </a:prstGeom>
          <a:ln cap="flat" w="76200">
            <a:solidFill>
              <a:srgbClr val="09B048"/>
            </a:solidFill>
            <a:prstDash val="solid"/>
            <a:headEnd type="arrow" len="sm" w="med"/>
            <a:tailEnd type="none" len="sm" w="sm"/>
          </a:ln>
        </p:spPr>
      </p:sp>
      <p:sp>
        <p:nvSpPr>
          <p:cNvPr name="AutoShape 12" id="12"/>
          <p:cNvSpPr/>
          <p:nvPr/>
        </p:nvSpPr>
        <p:spPr>
          <a:xfrm flipH="true" flipV="true">
            <a:off x="3813817" y="3938325"/>
            <a:ext cx="257213" cy="320909"/>
          </a:xfrm>
          <a:prstGeom prst="line">
            <a:avLst/>
          </a:prstGeom>
          <a:ln cap="flat" w="76200">
            <a:solidFill>
              <a:srgbClr val="09B048"/>
            </a:solidFill>
            <a:prstDash val="solid"/>
            <a:headEnd type="arrow" len="sm" w="med"/>
            <a:tailEnd type="none" len="sm" w="sm"/>
          </a:ln>
        </p:spPr>
      </p:sp>
      <p:grpSp>
        <p:nvGrpSpPr>
          <p:cNvPr name="Group 13" id="13"/>
          <p:cNvGrpSpPr/>
          <p:nvPr/>
        </p:nvGrpSpPr>
        <p:grpSpPr>
          <a:xfrm rot="0">
            <a:off x="3278429" y="5594108"/>
            <a:ext cx="1141098" cy="2025476"/>
            <a:chOff x="0" y="0"/>
            <a:chExt cx="300536" cy="533459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300536" cy="533459"/>
            </a:xfrm>
            <a:custGeom>
              <a:avLst/>
              <a:gdLst/>
              <a:ahLst/>
              <a:cxnLst/>
              <a:rect r="r" b="b" t="t" l="l"/>
              <a:pathLst>
                <a:path h="533459" w="300536">
                  <a:moveTo>
                    <a:pt x="0" y="0"/>
                  </a:moveTo>
                  <a:lnTo>
                    <a:pt x="300536" y="0"/>
                  </a:lnTo>
                  <a:lnTo>
                    <a:pt x="300536" y="533459"/>
                  </a:lnTo>
                  <a:lnTo>
                    <a:pt x="0" y="533459"/>
                  </a:lnTo>
                  <a:close/>
                </a:path>
              </a:pathLst>
            </a:custGeom>
            <a:solidFill>
              <a:srgbClr val="89C94E">
                <a:alpha val="60000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47625"/>
              <a:ext cx="300536" cy="5810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11864806" y="5603633"/>
            <a:ext cx="1435168" cy="5311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88"/>
              </a:lnSpc>
              <a:spcBef>
                <a:spcPct val="0"/>
              </a:spcBef>
            </a:pPr>
            <a:r>
              <a:rPr lang="en-US" b="true" sz="3600">
                <a:solidFill>
                  <a:srgbClr val="09B048"/>
                </a:solidFill>
                <a:latin typeface="Helvetica Bold"/>
                <a:ea typeface="Helvetica Bold"/>
                <a:cs typeface="Helvetica Bold"/>
                <a:sym typeface="Helvetica Bold"/>
              </a:rPr>
              <a:t>() ???</a:t>
            </a:r>
          </a:p>
        </p:txBody>
      </p:sp>
    </p:spTree>
  </p:cSld>
  <p:clrMapOvr>
    <a:masterClrMapping/>
  </p:clrMapOvr>
  <p:transition spd="fast">
    <p:circle/>
  </p:transition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63345" y="1351889"/>
            <a:ext cx="15590520" cy="843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80"/>
              </a:lnSpc>
            </a:pPr>
            <a:r>
              <a:rPr lang="en-US" sz="6000" b="true">
                <a:solidFill>
                  <a:srgbClr val="005336"/>
                </a:solidFill>
                <a:latin typeface="Georgia Bold"/>
                <a:ea typeface="Georgia Bold"/>
                <a:cs typeface="Georgia Bold"/>
                <a:sym typeface="Georgia Bold"/>
              </a:rPr>
              <a:t>Bar Plot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63346" y="2497776"/>
            <a:ext cx="15590520" cy="6569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51510" indent="-325755" lvl="1">
              <a:lnSpc>
                <a:spcPts val="3888"/>
              </a:lnSpc>
              <a:buFont typeface="Arial"/>
              <a:buChar char="•"/>
            </a:pPr>
            <a:r>
              <a:rPr lang="en-US" sz="3600">
                <a:solidFill>
                  <a:srgbClr val="005336"/>
                </a:solidFill>
                <a:latin typeface="Helvetica"/>
                <a:ea typeface="Helvetica"/>
                <a:cs typeface="Helvetica"/>
                <a:sym typeface="Helvetica"/>
              </a:rPr>
              <a:t>How do the new house age groups compare?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63346" y="3132281"/>
            <a:ext cx="15590520" cy="6569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51510" indent="-325755" lvl="1">
              <a:lnSpc>
                <a:spcPts val="3888"/>
              </a:lnSpc>
              <a:buFont typeface="Arial"/>
              <a:buChar char="•"/>
            </a:pPr>
            <a:r>
              <a:rPr lang="en-US" sz="3600">
                <a:solidFill>
                  <a:srgbClr val="005336"/>
                </a:solidFill>
                <a:latin typeface="Helvetica"/>
                <a:ea typeface="Helvetica"/>
                <a:cs typeface="Helvetica"/>
                <a:sym typeface="Helvetica"/>
              </a:rPr>
              <a:t>Helps to compare frequencies/counts of </a:t>
            </a:r>
            <a:r>
              <a:rPr lang="en-US" b="true" sz="3600">
                <a:solidFill>
                  <a:srgbClr val="005336"/>
                </a:solidFill>
                <a:latin typeface="Helvetica Bold"/>
                <a:ea typeface="Helvetica Bold"/>
                <a:cs typeface="Helvetica Bold"/>
                <a:sym typeface="Helvetica Bold"/>
              </a:rPr>
              <a:t>categorical variables</a:t>
            </a:r>
            <a:r>
              <a:rPr lang="en-US" sz="3600">
                <a:solidFill>
                  <a:srgbClr val="005336"/>
                </a:solidFill>
                <a:latin typeface="Helvetica"/>
                <a:ea typeface="Helvetica"/>
                <a:cs typeface="Helvetica"/>
                <a:sym typeface="Helvetica"/>
              </a:rPr>
              <a:t>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63346" y="3798710"/>
            <a:ext cx="15590520" cy="6569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51510" indent="-325755" lvl="1">
              <a:lnSpc>
                <a:spcPts val="3888"/>
              </a:lnSpc>
              <a:buFont typeface="Arial"/>
              <a:buChar char="•"/>
            </a:pPr>
            <a:r>
              <a:rPr lang="en-US" b="true" sz="3600">
                <a:solidFill>
                  <a:srgbClr val="005336"/>
                </a:solidFill>
                <a:latin typeface="Helvetica Bold"/>
                <a:ea typeface="Helvetica Bold"/>
                <a:cs typeface="Helvetica Bold"/>
                <a:sym typeface="Helvetica Bold"/>
              </a:rPr>
              <a:t>Seaborn’s advantage: </a:t>
            </a:r>
            <a:r>
              <a:rPr lang="en-US" sz="3600">
                <a:solidFill>
                  <a:srgbClr val="005336"/>
                </a:solidFill>
                <a:latin typeface="Helvetica"/>
                <a:ea typeface="Helvetica"/>
                <a:cs typeface="Helvetica"/>
                <a:sym typeface="Helvetica"/>
              </a:rPr>
              <a:t>automatically groups data.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4557654" y="4716138"/>
            <a:ext cx="9172690" cy="5461440"/>
            <a:chOff x="0" y="0"/>
            <a:chExt cx="12230254" cy="7281920"/>
          </a:xfrm>
        </p:grpSpPr>
        <p:sp>
          <p:nvSpPr>
            <p:cNvPr name="Freeform 8" id="8" descr="A green bar chart with a white background  AI-generated content may be incorrect."/>
            <p:cNvSpPr/>
            <p:nvPr/>
          </p:nvSpPr>
          <p:spPr>
            <a:xfrm flipH="false" flipV="false" rot="0">
              <a:off x="0" y="0"/>
              <a:ext cx="12230227" cy="7281926"/>
            </a:xfrm>
            <a:custGeom>
              <a:avLst/>
              <a:gdLst/>
              <a:ahLst/>
              <a:cxnLst/>
              <a:rect r="r" b="b" t="t" l="l"/>
              <a:pathLst>
                <a:path h="7281926" w="12230227">
                  <a:moveTo>
                    <a:pt x="0" y="0"/>
                  </a:moveTo>
                  <a:lnTo>
                    <a:pt x="12230227" y="0"/>
                  </a:lnTo>
                  <a:lnTo>
                    <a:pt x="12230227" y="7281926"/>
                  </a:lnTo>
                  <a:lnTo>
                    <a:pt x="0" y="72819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</p:spTree>
  </p:cSld>
  <p:clrMapOvr>
    <a:masterClrMapping/>
  </p:clrMapOvr>
  <p:transition spd="fast">
    <p:fade/>
  </p:transition>
</p:sld>
</file>

<file path=ppt/slides/slide35.xml><?xml version="1.0" encoding="utf-8"?>
<p:sld xmlns:p="http://schemas.openxmlformats.org/presentationml/2006/main" xmlns:a="http://schemas.openxmlformats.org/drawingml/2006/main">
  <p:cSld>
    <p:bg>
      <p:bgPr>
        <a:solidFill>
          <a:srgbClr val="00533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fast">
    <p:fade/>
  </p:transition>
</p:sld>
</file>

<file path=ppt/slides/slide36.xml><?xml version="1.0" encoding="utf-8"?>
<p:sld xmlns:p="http://schemas.openxmlformats.org/presentationml/2006/main" xmlns:a="http://schemas.openxmlformats.org/drawingml/2006/main">
  <p:cSld>
    <p:bg>
      <p:bgPr>
        <a:solidFill>
          <a:srgbClr val="00533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p="http://schemas.openxmlformats.org/presentationml/2006/main" xmlns:a="http://schemas.openxmlformats.org/drawingml/2006/main">
  <p:cSld>
    <p:bg>
      <p:bgPr>
        <a:solidFill>
          <a:srgbClr val="00533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p="http://schemas.openxmlformats.org/presentationml/2006/main" xmlns:a="http://schemas.openxmlformats.org/drawingml/2006/main">
  <p:cSld>
    <p:bg>
      <p:bgPr>
        <a:solidFill>
          <a:srgbClr val="00533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720823" y="2519058"/>
            <a:ext cx="9574451" cy="1061956"/>
            <a:chOff x="0" y="0"/>
            <a:chExt cx="2521666" cy="27969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521666" cy="279692"/>
            </a:xfrm>
            <a:custGeom>
              <a:avLst/>
              <a:gdLst/>
              <a:ahLst/>
              <a:cxnLst/>
              <a:rect r="r" b="b" t="t" l="l"/>
              <a:pathLst>
                <a:path h="279692" w="2521666">
                  <a:moveTo>
                    <a:pt x="0" y="0"/>
                  </a:moveTo>
                  <a:lnTo>
                    <a:pt x="2521666" y="0"/>
                  </a:lnTo>
                  <a:lnTo>
                    <a:pt x="2521666" y="279692"/>
                  </a:lnTo>
                  <a:lnTo>
                    <a:pt x="0" y="279692"/>
                  </a:lnTo>
                  <a:close/>
                </a:path>
              </a:pathLst>
            </a:custGeom>
            <a:solidFill>
              <a:srgbClr val="89C94E">
                <a:alpha val="6000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2521666" cy="3273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3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415399" y="5465523"/>
            <a:ext cx="7457202" cy="4637900"/>
            <a:chOff x="0" y="0"/>
            <a:chExt cx="9942936" cy="6183866"/>
          </a:xfrm>
        </p:grpSpPr>
        <p:sp>
          <p:nvSpPr>
            <p:cNvPr name="Freeform 4" id="4" descr="A diagram of a chart  AI-generated content may be incorrect."/>
            <p:cNvSpPr/>
            <p:nvPr/>
          </p:nvSpPr>
          <p:spPr>
            <a:xfrm flipH="false" flipV="false" rot="0">
              <a:off x="0" y="0"/>
              <a:ext cx="9942957" cy="6183884"/>
            </a:xfrm>
            <a:custGeom>
              <a:avLst/>
              <a:gdLst/>
              <a:ahLst/>
              <a:cxnLst/>
              <a:rect r="r" b="b" t="t" l="l"/>
              <a:pathLst>
                <a:path h="6183884" w="9942957">
                  <a:moveTo>
                    <a:pt x="0" y="0"/>
                  </a:moveTo>
                  <a:lnTo>
                    <a:pt x="9942957" y="0"/>
                  </a:lnTo>
                  <a:lnTo>
                    <a:pt x="9942957" y="6183884"/>
                  </a:lnTo>
                  <a:lnTo>
                    <a:pt x="0" y="61838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5533597" y="9563308"/>
            <a:ext cx="7138561" cy="540115"/>
            <a:chOff x="0" y="0"/>
            <a:chExt cx="1880115" cy="14225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880115" cy="142252"/>
            </a:xfrm>
            <a:custGeom>
              <a:avLst/>
              <a:gdLst/>
              <a:ahLst/>
              <a:cxnLst/>
              <a:rect r="r" b="b" t="t" l="l"/>
              <a:pathLst>
                <a:path h="142252" w="1880115">
                  <a:moveTo>
                    <a:pt x="0" y="0"/>
                  </a:moveTo>
                  <a:lnTo>
                    <a:pt x="1880115" y="0"/>
                  </a:lnTo>
                  <a:lnTo>
                    <a:pt x="1880115" y="142252"/>
                  </a:lnTo>
                  <a:lnTo>
                    <a:pt x="0" y="142252"/>
                  </a:lnTo>
                  <a:close/>
                </a:path>
              </a:pathLst>
            </a:custGeom>
            <a:solidFill>
              <a:srgbClr val="09B048">
                <a:alpha val="49804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1880115" cy="1898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5214255" y="8718185"/>
            <a:ext cx="7831761" cy="540115"/>
            <a:chOff x="0" y="0"/>
            <a:chExt cx="2062686" cy="14225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062686" cy="142252"/>
            </a:xfrm>
            <a:custGeom>
              <a:avLst/>
              <a:gdLst/>
              <a:ahLst/>
              <a:cxnLst/>
              <a:rect r="r" b="b" t="t" l="l"/>
              <a:pathLst>
                <a:path h="142252" w="2062686">
                  <a:moveTo>
                    <a:pt x="0" y="0"/>
                  </a:moveTo>
                  <a:lnTo>
                    <a:pt x="2062686" y="0"/>
                  </a:lnTo>
                  <a:lnTo>
                    <a:pt x="2062686" y="142252"/>
                  </a:lnTo>
                  <a:lnTo>
                    <a:pt x="0" y="142252"/>
                  </a:lnTo>
                  <a:close/>
                </a:path>
              </a:pathLst>
            </a:custGeom>
            <a:solidFill>
              <a:srgbClr val="09B048">
                <a:alpha val="49804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2062686" cy="1898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5255847" y="8288983"/>
            <a:ext cx="7831761" cy="540115"/>
            <a:chOff x="0" y="0"/>
            <a:chExt cx="2062686" cy="14225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062686" cy="142252"/>
            </a:xfrm>
            <a:custGeom>
              <a:avLst/>
              <a:gdLst/>
              <a:ahLst/>
              <a:cxnLst/>
              <a:rect r="r" b="b" t="t" l="l"/>
              <a:pathLst>
                <a:path h="142252" w="2062686">
                  <a:moveTo>
                    <a:pt x="0" y="0"/>
                  </a:moveTo>
                  <a:lnTo>
                    <a:pt x="2062686" y="0"/>
                  </a:lnTo>
                  <a:lnTo>
                    <a:pt x="2062686" y="142252"/>
                  </a:lnTo>
                  <a:lnTo>
                    <a:pt x="0" y="142252"/>
                  </a:lnTo>
                  <a:close/>
                </a:path>
              </a:pathLst>
            </a:custGeom>
            <a:solidFill>
              <a:srgbClr val="09B048">
                <a:alpha val="49804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47625"/>
              <a:ext cx="2062686" cy="1898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5241879" y="7609543"/>
            <a:ext cx="7831761" cy="679440"/>
            <a:chOff x="0" y="0"/>
            <a:chExt cx="2062686" cy="178947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062686" cy="178947"/>
            </a:xfrm>
            <a:custGeom>
              <a:avLst/>
              <a:gdLst/>
              <a:ahLst/>
              <a:cxnLst/>
              <a:rect r="r" b="b" t="t" l="l"/>
              <a:pathLst>
                <a:path h="178947" w="2062686">
                  <a:moveTo>
                    <a:pt x="0" y="0"/>
                  </a:moveTo>
                  <a:lnTo>
                    <a:pt x="2062686" y="0"/>
                  </a:lnTo>
                  <a:lnTo>
                    <a:pt x="2062686" y="178947"/>
                  </a:lnTo>
                  <a:lnTo>
                    <a:pt x="0" y="178947"/>
                  </a:lnTo>
                  <a:close/>
                </a:path>
              </a:pathLst>
            </a:custGeom>
            <a:solidFill>
              <a:srgbClr val="09B048">
                <a:alpha val="49804"/>
              </a:srgbClr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47625"/>
              <a:ext cx="2062686" cy="2265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5186997" y="5798262"/>
            <a:ext cx="7831761" cy="847828"/>
            <a:chOff x="0" y="0"/>
            <a:chExt cx="2062686" cy="223296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2062686" cy="223296"/>
            </a:xfrm>
            <a:custGeom>
              <a:avLst/>
              <a:gdLst/>
              <a:ahLst/>
              <a:cxnLst/>
              <a:rect r="r" b="b" t="t" l="l"/>
              <a:pathLst>
                <a:path h="223296" w="2062686">
                  <a:moveTo>
                    <a:pt x="0" y="0"/>
                  </a:moveTo>
                  <a:lnTo>
                    <a:pt x="2062686" y="0"/>
                  </a:lnTo>
                  <a:lnTo>
                    <a:pt x="2062686" y="223296"/>
                  </a:lnTo>
                  <a:lnTo>
                    <a:pt x="0" y="223296"/>
                  </a:lnTo>
                  <a:close/>
                </a:path>
              </a:pathLst>
            </a:custGeom>
            <a:solidFill>
              <a:srgbClr val="09B048">
                <a:alpha val="49804"/>
              </a:srgbClr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47625"/>
              <a:ext cx="2062686" cy="2709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20" id="20"/>
          <p:cNvSpPr/>
          <p:nvPr/>
        </p:nvSpPr>
        <p:spPr>
          <a:xfrm>
            <a:off x="4509177" y="6502172"/>
            <a:ext cx="1503503" cy="0"/>
          </a:xfrm>
          <a:prstGeom prst="line">
            <a:avLst/>
          </a:prstGeom>
          <a:ln cap="flat" w="76200">
            <a:solidFill>
              <a:srgbClr val="09B048"/>
            </a:solidFill>
            <a:prstDash val="lgDash"/>
            <a:headEnd type="none" len="sm" w="sm"/>
            <a:tailEnd type="arrow" len="sm" w="med"/>
          </a:ln>
        </p:spPr>
      </p:sp>
      <p:sp>
        <p:nvSpPr>
          <p:cNvPr name="AutoShape 21" id="21"/>
          <p:cNvSpPr/>
          <p:nvPr/>
        </p:nvSpPr>
        <p:spPr>
          <a:xfrm>
            <a:off x="4509177" y="9833365"/>
            <a:ext cx="1503503" cy="0"/>
          </a:xfrm>
          <a:prstGeom prst="line">
            <a:avLst/>
          </a:prstGeom>
          <a:ln cap="flat" w="76200">
            <a:solidFill>
              <a:srgbClr val="09B048"/>
            </a:solidFill>
            <a:prstDash val="lgDash"/>
            <a:headEnd type="none" len="sm" w="sm"/>
            <a:tailEnd type="arrow" len="sm" w="med"/>
          </a:ln>
        </p:spPr>
      </p:sp>
      <p:sp>
        <p:nvSpPr>
          <p:cNvPr name="Freeform 22" id="22"/>
          <p:cNvSpPr/>
          <p:nvPr/>
        </p:nvSpPr>
        <p:spPr>
          <a:xfrm flipH="true" flipV="false" rot="0">
            <a:off x="13120148" y="7786190"/>
            <a:ext cx="243416" cy="1202053"/>
          </a:xfrm>
          <a:custGeom>
            <a:avLst/>
            <a:gdLst/>
            <a:ahLst/>
            <a:cxnLst/>
            <a:rect r="r" b="b" t="t" l="l"/>
            <a:pathLst>
              <a:path h="1202053" w="243416">
                <a:moveTo>
                  <a:pt x="243416" y="0"/>
                </a:moveTo>
                <a:lnTo>
                  <a:pt x="0" y="0"/>
                </a:lnTo>
                <a:lnTo>
                  <a:pt x="0" y="1202053"/>
                </a:lnTo>
                <a:lnTo>
                  <a:pt x="243416" y="1202053"/>
                </a:lnTo>
                <a:lnTo>
                  <a:pt x="243416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23" id="23"/>
          <p:cNvGrpSpPr/>
          <p:nvPr/>
        </p:nvGrpSpPr>
        <p:grpSpPr>
          <a:xfrm rot="0">
            <a:off x="6170871" y="5621544"/>
            <a:ext cx="993305" cy="993305"/>
            <a:chOff x="0" y="0"/>
            <a:chExt cx="812800" cy="8128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9B048">
                <a:alpha val="49804"/>
              </a:srgbClr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6" id="26"/>
          <p:cNvSpPr txBox="true"/>
          <p:nvPr/>
        </p:nvSpPr>
        <p:spPr>
          <a:xfrm rot="0">
            <a:off x="1063345" y="1351889"/>
            <a:ext cx="15590520" cy="843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80"/>
              </a:lnSpc>
            </a:pPr>
            <a:r>
              <a:rPr lang="en-US" sz="6000" b="true">
                <a:solidFill>
                  <a:srgbClr val="005336"/>
                </a:solidFill>
                <a:latin typeface="Georgia Bold"/>
                <a:ea typeface="Georgia Bold"/>
                <a:cs typeface="Georgia Bold"/>
                <a:sym typeface="Georgia Bold"/>
              </a:rPr>
              <a:t>Box Plot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063346" y="2497776"/>
            <a:ext cx="15590520" cy="14105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51510" indent="-325755" lvl="1">
              <a:lnSpc>
                <a:spcPts val="3888"/>
              </a:lnSpc>
              <a:buFont typeface="Arial"/>
              <a:buChar char="•"/>
            </a:pPr>
            <a:r>
              <a:rPr lang="en-US" sz="3600">
                <a:solidFill>
                  <a:srgbClr val="005336"/>
                </a:solidFill>
                <a:latin typeface="Helvetica"/>
                <a:ea typeface="Helvetica"/>
                <a:cs typeface="Helvetica"/>
                <a:sym typeface="Helvetica"/>
              </a:rPr>
              <a:t>Shows the spread and centre of a dataset using five key numbers:  minimum, first quartile (Q1), median (Q2), third quartile (Q3), and maximum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063346" y="4009272"/>
            <a:ext cx="15590520" cy="6569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51510" indent="-325755" lvl="1">
              <a:lnSpc>
                <a:spcPts val="3888"/>
              </a:lnSpc>
              <a:buFont typeface="Arial"/>
              <a:buChar char="•"/>
            </a:pPr>
            <a:r>
              <a:rPr lang="en-US" sz="3600">
                <a:solidFill>
                  <a:srgbClr val="005336"/>
                </a:solidFill>
                <a:latin typeface="Helvetica"/>
                <a:ea typeface="Helvetica"/>
                <a:cs typeface="Helvetica"/>
                <a:sym typeface="Helvetica"/>
              </a:rPr>
              <a:t>Length of the box and whiskers indicate data spread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063346" y="4762899"/>
            <a:ext cx="15590520" cy="6569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51510" indent="-325755" lvl="1">
              <a:lnSpc>
                <a:spcPts val="3888"/>
              </a:lnSpc>
              <a:buFont typeface="Arial"/>
              <a:buChar char="•"/>
            </a:pPr>
            <a:r>
              <a:rPr lang="en-US" sz="3600">
                <a:solidFill>
                  <a:srgbClr val="005336"/>
                </a:solidFill>
                <a:latin typeface="Helvetica"/>
                <a:ea typeface="Helvetica"/>
                <a:cs typeface="Helvetica"/>
                <a:sym typeface="Helvetica"/>
              </a:rPr>
              <a:t>Dots outside the whiskers indicate outliers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3241856" y="7761107"/>
            <a:ext cx="4554777" cy="1185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b="true" sz="3200">
                <a:solidFill>
                  <a:srgbClr val="005336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Inter-Quartile Range (IQR) = Q3 - Q1</a:t>
            </a:r>
          </a:p>
        </p:txBody>
      </p:sp>
      <p:grpSp>
        <p:nvGrpSpPr>
          <p:cNvPr name="Group 31" id="31"/>
          <p:cNvGrpSpPr/>
          <p:nvPr/>
        </p:nvGrpSpPr>
        <p:grpSpPr>
          <a:xfrm rot="0">
            <a:off x="8799487" y="5542781"/>
            <a:ext cx="732415" cy="732415"/>
            <a:chOff x="0" y="0"/>
            <a:chExt cx="812800" cy="812800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9B048">
                <a:alpha val="49804"/>
              </a:srgbClr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11437035" y="5538341"/>
            <a:ext cx="412592" cy="441167"/>
            <a:chOff x="0" y="0"/>
            <a:chExt cx="760154" cy="812800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760154" cy="812800"/>
            </a:xfrm>
            <a:custGeom>
              <a:avLst/>
              <a:gdLst/>
              <a:ahLst/>
              <a:cxnLst/>
              <a:rect r="r" b="b" t="t" l="l"/>
              <a:pathLst>
                <a:path h="812800" w="760154">
                  <a:moveTo>
                    <a:pt x="380077" y="0"/>
                  </a:moveTo>
                  <a:cubicBezTo>
                    <a:pt x="170166" y="0"/>
                    <a:pt x="0" y="181951"/>
                    <a:pt x="0" y="406400"/>
                  </a:cubicBezTo>
                  <a:cubicBezTo>
                    <a:pt x="0" y="630849"/>
                    <a:pt x="170166" y="812800"/>
                    <a:pt x="380077" y="812800"/>
                  </a:cubicBezTo>
                  <a:cubicBezTo>
                    <a:pt x="589988" y="812800"/>
                    <a:pt x="760154" y="630849"/>
                    <a:pt x="760154" y="406400"/>
                  </a:cubicBezTo>
                  <a:cubicBezTo>
                    <a:pt x="760154" y="181951"/>
                    <a:pt x="589988" y="0"/>
                    <a:pt x="380077" y="0"/>
                  </a:cubicBezTo>
                  <a:close/>
                </a:path>
              </a:pathLst>
            </a:custGeom>
            <a:solidFill>
              <a:srgbClr val="09B048">
                <a:alpha val="49804"/>
              </a:srgbClr>
            </a:solidFill>
          </p:spPr>
        </p:sp>
        <p:sp>
          <p:nvSpPr>
            <p:cNvPr name="TextBox 36" id="36"/>
            <p:cNvSpPr txBox="true"/>
            <p:nvPr/>
          </p:nvSpPr>
          <p:spPr>
            <a:xfrm>
              <a:off x="71264" y="28575"/>
              <a:ext cx="617625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  <p:transition spd="fast">
    <p:fade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8609571" cy="8642328"/>
            <a:chOff x="0" y="0"/>
            <a:chExt cx="11479428" cy="1152310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1479403" cy="11523091"/>
            </a:xfrm>
            <a:custGeom>
              <a:avLst/>
              <a:gdLst/>
              <a:ahLst/>
              <a:cxnLst/>
              <a:rect r="r" b="b" t="t" l="l"/>
              <a:pathLst>
                <a:path h="11523091" w="11479403">
                  <a:moveTo>
                    <a:pt x="0" y="0"/>
                  </a:moveTo>
                  <a:lnTo>
                    <a:pt x="11479403" y="0"/>
                  </a:lnTo>
                  <a:lnTo>
                    <a:pt x="11479403" y="11523091"/>
                  </a:lnTo>
                  <a:lnTo>
                    <a:pt x="0" y="11523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64438" t="-2810" r="0" b="-11082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-139815" y="5767453"/>
            <a:ext cx="17263233" cy="2481806"/>
            <a:chOff x="0" y="0"/>
            <a:chExt cx="23017644" cy="330907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11479428" y="0"/>
              <a:ext cx="11538216" cy="3309074"/>
            </a:xfrm>
            <a:custGeom>
              <a:avLst/>
              <a:gdLst/>
              <a:ahLst/>
              <a:cxnLst/>
              <a:rect r="r" b="b" t="t" l="l"/>
              <a:pathLst>
                <a:path h="3309074" w="11538216">
                  <a:moveTo>
                    <a:pt x="0" y="0"/>
                  </a:moveTo>
                  <a:lnTo>
                    <a:pt x="11538216" y="0"/>
                  </a:lnTo>
                  <a:lnTo>
                    <a:pt x="11538216" y="3309074"/>
                  </a:lnTo>
                  <a:lnTo>
                    <a:pt x="0" y="33090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-58" r="0" b="-58"/>
              </a:stretch>
            </a:blipFill>
          </p:spPr>
        </p:sp>
        <p:sp>
          <p:nvSpPr>
            <p:cNvPr name="TextBox 7" id="7"/>
            <p:cNvSpPr txBox="true"/>
            <p:nvPr/>
          </p:nvSpPr>
          <p:spPr>
            <a:xfrm rot="0">
              <a:off x="0" y="485577"/>
              <a:ext cx="9502128" cy="28234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651510" indent="-325755" lvl="1">
                <a:lnSpc>
                  <a:spcPts val="5758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b="true" sz="3600" strike="noStrike" u="none">
                  <a:solidFill>
                    <a:srgbClr val="FFFFFF"/>
                  </a:solidFill>
                  <a:latin typeface="Helvetica Bold"/>
                  <a:ea typeface="Helvetica Bold"/>
                  <a:cs typeface="Helvetica Bold"/>
                  <a:sym typeface="Helvetica Bold"/>
                </a:rPr>
                <a:t>Seaborn: </a:t>
              </a:r>
              <a:r>
                <a:rPr lang="en-US" sz="3600" strike="noStrike" u="none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rPr>
                <a:t>Built on matplotlib; creates beautiful statistical plots with less code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0" y="3333951"/>
            <a:ext cx="16688504" cy="2343680"/>
            <a:chOff x="0" y="0"/>
            <a:chExt cx="22251338" cy="3124907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11293008" y="0"/>
              <a:ext cx="10958330" cy="2632568"/>
              <a:chOff x="0" y="0"/>
              <a:chExt cx="10958330" cy="2632568"/>
            </a:xfrm>
          </p:grpSpPr>
          <p:sp>
            <p:nvSpPr>
              <p:cNvPr name="Freeform 10" id="10" descr="A blue and white logo with a colorful circle and a black background  AI-generated content may be incorrect."/>
              <p:cNvSpPr/>
              <p:nvPr/>
            </p:nvSpPr>
            <p:spPr>
              <a:xfrm flipH="false" flipV="false" rot="0">
                <a:off x="0" y="0"/>
                <a:ext cx="10958322" cy="2632583"/>
              </a:xfrm>
              <a:custGeom>
                <a:avLst/>
                <a:gdLst/>
                <a:ahLst/>
                <a:cxnLst/>
                <a:rect r="r" b="b" t="t" l="l"/>
                <a:pathLst>
                  <a:path h="2632583" w="10958322">
                    <a:moveTo>
                      <a:pt x="0" y="0"/>
                    </a:moveTo>
                    <a:lnTo>
                      <a:pt x="10958322" y="0"/>
                    </a:lnTo>
                    <a:lnTo>
                      <a:pt x="10958322" y="2632583"/>
                    </a:lnTo>
                    <a:lnTo>
                      <a:pt x="0" y="2632583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6"/>
                <a:stretch>
                  <a:fillRect l="0" t="0" r="0" b="0"/>
                </a:stretch>
              </a:blipFill>
            </p:spPr>
          </p:sp>
        </p:grpSp>
        <p:sp>
          <p:nvSpPr>
            <p:cNvPr name="TextBox 11" id="11"/>
            <p:cNvSpPr txBox="true"/>
            <p:nvPr/>
          </p:nvSpPr>
          <p:spPr>
            <a:xfrm rot="0">
              <a:off x="0" y="301411"/>
              <a:ext cx="9315708" cy="28234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651510" indent="-325755" lvl="1">
                <a:lnSpc>
                  <a:spcPts val="5758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b="true" sz="3600" strike="noStrike" u="none">
                  <a:solidFill>
                    <a:srgbClr val="FFFFFF"/>
                  </a:solidFill>
                  <a:latin typeface="Helvetica Bold"/>
                  <a:ea typeface="Helvetica Bold"/>
                  <a:cs typeface="Helvetica Bold"/>
                  <a:sym typeface="Helvetica Bold"/>
                </a:rPr>
                <a:t>Matplotlib: </a:t>
              </a:r>
              <a:r>
                <a:rPr lang="en-US" sz="3600" strike="noStrike" u="none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rPr>
                <a:t>the “foundation” of plotting and provides full control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97048" y="364766"/>
            <a:ext cx="15971364" cy="3018500"/>
            <a:chOff x="0" y="0"/>
            <a:chExt cx="21295151" cy="4024666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11350031" y="0"/>
              <a:ext cx="9945121" cy="4024666"/>
            </a:xfrm>
            <a:custGeom>
              <a:avLst/>
              <a:gdLst/>
              <a:ahLst/>
              <a:cxnLst/>
              <a:rect r="r" b="b" t="t" l="l"/>
              <a:pathLst>
                <a:path h="4024666" w="9945121">
                  <a:moveTo>
                    <a:pt x="0" y="0"/>
                  </a:moveTo>
                  <a:lnTo>
                    <a:pt x="9945120" y="0"/>
                  </a:lnTo>
                  <a:lnTo>
                    <a:pt x="9945120" y="4024666"/>
                  </a:lnTo>
                  <a:lnTo>
                    <a:pt x="0" y="40246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  <p:sp>
          <p:nvSpPr>
            <p:cNvPr name="TextBox 14" id="14"/>
            <p:cNvSpPr txBox="true"/>
            <p:nvPr/>
          </p:nvSpPr>
          <p:spPr>
            <a:xfrm rot="0">
              <a:off x="0" y="1411131"/>
              <a:ext cx="9186311" cy="185829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651510" indent="-325755" lvl="1">
                <a:lnSpc>
                  <a:spcPts val="5758"/>
                </a:lnSpc>
                <a:buFont typeface="Arial"/>
                <a:buChar char="•"/>
              </a:pPr>
              <a:r>
                <a:rPr lang="en-US" b="true" sz="3600">
                  <a:solidFill>
                    <a:srgbClr val="FFFFFF"/>
                  </a:solidFill>
                  <a:latin typeface="Helvetica Bold"/>
                  <a:ea typeface="Helvetica Bold"/>
                  <a:cs typeface="Helvetica Bold"/>
                  <a:sym typeface="Helvetica Bold"/>
                </a:rPr>
                <a:t>Pandas: </a:t>
              </a:r>
              <a:r>
                <a:rPr lang="en-US" sz="36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rPr>
                <a:t>for loading and transforming data</a:t>
              </a: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684177" y="431441"/>
            <a:ext cx="5715475" cy="843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480"/>
              </a:lnSpc>
              <a:spcBef>
                <a:spcPct val="0"/>
              </a:spcBef>
            </a:pPr>
            <a:r>
              <a:rPr lang="en-US" b="true" sz="6000" strike="noStrike" u="none">
                <a:solidFill>
                  <a:srgbClr val="FFFFFF"/>
                </a:solidFill>
                <a:latin typeface="Georgia Bold"/>
                <a:ea typeface="Georgia Bold"/>
                <a:cs typeface="Georgia Bold"/>
                <a:sym typeface="Georgia Bold"/>
              </a:rPr>
              <a:t>Our Toolkit</a:t>
            </a:r>
          </a:p>
        </p:txBody>
      </p:sp>
    </p:spTree>
  </p:cSld>
  <p:clrMapOvr>
    <a:masterClrMapping/>
  </p:clrMapOvr>
  <p:transition spd="fast">
    <p:fade/>
  </p:transition>
</p:sld>
</file>

<file path=ppt/slides/slide40.xml><?xml version="1.0" encoding="utf-8"?>
<p:sld xmlns:p="http://schemas.openxmlformats.org/presentationml/2006/main" xmlns:a="http://schemas.openxmlformats.org/drawingml/2006/main">
  <p:cSld>
    <p:bg>
      <p:bgPr>
        <a:solidFill>
          <a:srgbClr val="00533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fast">
    <p:fade/>
  </p:transition>
</p:sld>
</file>

<file path=ppt/slides/slide41.xml><?xml version="1.0" encoding="utf-8"?>
<p:sld xmlns:p="http://schemas.openxmlformats.org/presentationml/2006/main" xmlns:a="http://schemas.openxmlformats.org/drawingml/2006/main">
  <p:cSld>
    <p:bg>
      <p:bgPr>
        <a:solidFill>
          <a:srgbClr val="00533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89164" y="3683634"/>
            <a:ext cx="2198804" cy="1644244"/>
            <a:chOff x="0" y="0"/>
            <a:chExt cx="579109" cy="43305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79109" cy="433052"/>
            </a:xfrm>
            <a:custGeom>
              <a:avLst/>
              <a:gdLst/>
              <a:ahLst/>
              <a:cxnLst/>
              <a:rect r="r" b="b" t="t" l="l"/>
              <a:pathLst>
                <a:path h="433052" w="579109">
                  <a:moveTo>
                    <a:pt x="0" y="0"/>
                  </a:moveTo>
                  <a:lnTo>
                    <a:pt x="579109" y="0"/>
                  </a:lnTo>
                  <a:lnTo>
                    <a:pt x="579109" y="433052"/>
                  </a:lnTo>
                  <a:lnTo>
                    <a:pt x="0" y="433052"/>
                  </a:lnTo>
                  <a:close/>
                </a:path>
              </a:pathLst>
            </a:custGeom>
            <a:solidFill>
              <a:srgbClr val="89C94E">
                <a:alpha val="6000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579109" cy="4806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2071416" y="6585356"/>
            <a:ext cx="13314367" cy="0"/>
          </a:xfrm>
          <a:prstGeom prst="line">
            <a:avLst/>
          </a:prstGeom>
          <a:ln cap="flat" w="76200">
            <a:solidFill>
              <a:srgbClr val="09B048"/>
            </a:solidFill>
            <a:prstDash val="lgDash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 flipV="true">
            <a:off x="11279056" y="3006500"/>
            <a:ext cx="0" cy="4884016"/>
          </a:xfrm>
          <a:prstGeom prst="line">
            <a:avLst/>
          </a:prstGeom>
          <a:ln cap="flat" w="76200">
            <a:solidFill>
              <a:srgbClr val="09B048"/>
            </a:solidFill>
            <a:prstDash val="lgDash"/>
            <a:headEnd type="arrow" len="sm" w="med"/>
            <a:tailEnd type="arrow" len="sm" w="med"/>
          </a:ln>
        </p:spPr>
      </p:sp>
      <p:sp>
        <p:nvSpPr>
          <p:cNvPr name="AutoShape 7" id="7"/>
          <p:cNvSpPr/>
          <p:nvPr/>
        </p:nvSpPr>
        <p:spPr>
          <a:xfrm>
            <a:off x="5038312" y="3702684"/>
            <a:ext cx="1057553" cy="0"/>
          </a:xfrm>
          <a:prstGeom prst="line">
            <a:avLst/>
          </a:prstGeom>
          <a:ln cap="flat" w="76200">
            <a:solidFill>
              <a:srgbClr val="09B048"/>
            </a:solidFill>
            <a:prstDash val="lgDash"/>
            <a:headEnd type="arrow" len="sm" w="med"/>
            <a:tailEnd type="none" len="sm" w="sm"/>
          </a:ln>
        </p:spPr>
      </p:sp>
    </p:spTree>
  </p:cSld>
  <p:clrMapOvr>
    <a:masterClrMapping/>
  </p:clrMapOvr>
</p:sld>
</file>

<file path=ppt/slides/slide42.xml><?xml version="1.0" encoding="utf-8"?>
<p:sld xmlns:p="http://schemas.openxmlformats.org/presentationml/2006/main" xmlns:a="http://schemas.openxmlformats.org/drawingml/2006/main">
  <p:cSld>
    <p:bg>
      <p:bgPr>
        <a:solidFill>
          <a:srgbClr val="00533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5038312" y="3702684"/>
            <a:ext cx="1057553" cy="0"/>
          </a:xfrm>
          <a:prstGeom prst="line">
            <a:avLst/>
          </a:prstGeom>
          <a:ln cap="flat" w="76200">
            <a:solidFill>
              <a:srgbClr val="09B048"/>
            </a:solidFill>
            <a:prstDash val="lgDash"/>
            <a:headEnd type="arrow" len="sm" w="med"/>
            <a:tailEnd type="none" len="sm" w="sm"/>
          </a:ln>
        </p:spPr>
      </p:sp>
    </p:spTree>
  </p:cSld>
  <p:clrMapOvr>
    <a:masterClrMapping/>
  </p:clrMapOvr>
</p:sld>
</file>

<file path=ppt/slides/slide43.xml><?xml version="1.0" encoding="utf-8"?>
<p:sld xmlns:p="http://schemas.openxmlformats.org/presentationml/2006/main" xmlns:a="http://schemas.openxmlformats.org/drawingml/2006/main">
  <p:cSld>
    <p:bg>
      <p:bgPr>
        <a:solidFill>
          <a:srgbClr val="00533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975840" y="2501048"/>
            <a:ext cx="1644244" cy="646036"/>
            <a:chOff x="0" y="0"/>
            <a:chExt cx="433052" cy="17014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3052" cy="170149"/>
            </a:xfrm>
            <a:custGeom>
              <a:avLst/>
              <a:gdLst/>
              <a:ahLst/>
              <a:cxnLst/>
              <a:rect r="r" b="b" t="t" l="l"/>
              <a:pathLst>
                <a:path h="170149" w="433052">
                  <a:moveTo>
                    <a:pt x="0" y="0"/>
                  </a:moveTo>
                  <a:lnTo>
                    <a:pt x="433052" y="0"/>
                  </a:lnTo>
                  <a:lnTo>
                    <a:pt x="433052" y="170149"/>
                  </a:lnTo>
                  <a:lnTo>
                    <a:pt x="0" y="170149"/>
                  </a:lnTo>
                  <a:close/>
                </a:path>
              </a:pathLst>
            </a:custGeom>
            <a:solidFill>
              <a:srgbClr val="89C94E">
                <a:alpha val="6000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3052" cy="2177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4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171463" y="3807546"/>
            <a:ext cx="7945072" cy="6328731"/>
            <a:chOff x="0" y="0"/>
            <a:chExt cx="10593430" cy="8438308"/>
          </a:xfrm>
        </p:grpSpPr>
        <p:sp>
          <p:nvSpPr>
            <p:cNvPr name="Freeform 4" id="4" descr="A screenshot of a computer  AI-generated content may be incorrect."/>
            <p:cNvSpPr/>
            <p:nvPr/>
          </p:nvSpPr>
          <p:spPr>
            <a:xfrm flipH="false" flipV="false" rot="0">
              <a:off x="0" y="0"/>
              <a:ext cx="10593451" cy="8438261"/>
            </a:xfrm>
            <a:custGeom>
              <a:avLst/>
              <a:gdLst/>
              <a:ahLst/>
              <a:cxnLst/>
              <a:rect r="r" b="b" t="t" l="l"/>
              <a:pathLst>
                <a:path h="8438261" w="10593451">
                  <a:moveTo>
                    <a:pt x="0" y="0"/>
                  </a:moveTo>
                  <a:lnTo>
                    <a:pt x="10593451" y="0"/>
                  </a:lnTo>
                  <a:lnTo>
                    <a:pt x="10593451" y="8438261"/>
                  </a:lnTo>
                  <a:lnTo>
                    <a:pt x="0" y="84382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400" r="0" b="896"/>
              </a:stretch>
            </a:blipFill>
          </p:spPr>
        </p:sp>
      </p:grpSp>
      <p:sp>
        <p:nvSpPr>
          <p:cNvPr name="AutoShape 5" id="5"/>
          <p:cNvSpPr/>
          <p:nvPr/>
        </p:nvSpPr>
        <p:spPr>
          <a:xfrm flipH="true" flipV="true">
            <a:off x="13552752" y="3807546"/>
            <a:ext cx="0" cy="6216390"/>
          </a:xfrm>
          <a:prstGeom prst="line">
            <a:avLst/>
          </a:prstGeom>
          <a:ln cap="flat" w="76200">
            <a:solidFill>
              <a:srgbClr val="09B048"/>
            </a:solidFill>
            <a:prstDash val="lgDash"/>
            <a:headEnd type="arrow" len="sm" w="med"/>
            <a:tailEnd type="arrow" len="sm" w="med"/>
          </a:ln>
        </p:spPr>
      </p:sp>
      <p:grpSp>
        <p:nvGrpSpPr>
          <p:cNvPr name="Group 6" id="6"/>
          <p:cNvGrpSpPr/>
          <p:nvPr/>
        </p:nvGrpSpPr>
        <p:grpSpPr>
          <a:xfrm rot="-2811249">
            <a:off x="8077257" y="2429993"/>
            <a:ext cx="923316" cy="9083838"/>
            <a:chOff x="0" y="0"/>
            <a:chExt cx="243178" cy="239245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43178" cy="2392451"/>
            </a:xfrm>
            <a:custGeom>
              <a:avLst/>
              <a:gdLst/>
              <a:ahLst/>
              <a:cxnLst/>
              <a:rect r="r" b="b" t="t" l="l"/>
              <a:pathLst>
                <a:path h="2392451" w="243178">
                  <a:moveTo>
                    <a:pt x="0" y="0"/>
                  </a:moveTo>
                  <a:lnTo>
                    <a:pt x="243178" y="0"/>
                  </a:lnTo>
                  <a:lnTo>
                    <a:pt x="243178" y="2392451"/>
                  </a:lnTo>
                  <a:lnTo>
                    <a:pt x="0" y="2392451"/>
                  </a:lnTo>
                  <a:close/>
                </a:path>
              </a:pathLst>
            </a:custGeom>
            <a:solidFill>
              <a:srgbClr val="FF3131">
                <a:alpha val="49804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243178" cy="24400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063345" y="1351889"/>
            <a:ext cx="15590520" cy="843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80"/>
              </a:lnSpc>
            </a:pPr>
            <a:r>
              <a:rPr lang="en-US" sz="6000" b="true">
                <a:solidFill>
                  <a:srgbClr val="005336"/>
                </a:solidFill>
                <a:latin typeface="Georgia Bold"/>
                <a:ea typeface="Georgia Bold"/>
                <a:cs typeface="Georgia Bold"/>
                <a:sym typeface="Georgia Bold"/>
              </a:rPr>
              <a:t>Heatmap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63346" y="2497776"/>
            <a:ext cx="15590520" cy="6569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51510" indent="-325755" lvl="1">
              <a:lnSpc>
                <a:spcPts val="3888"/>
              </a:lnSpc>
              <a:buFont typeface="Arial"/>
              <a:buChar char="•"/>
            </a:pPr>
            <a:r>
              <a:rPr lang="en-US" sz="3600">
                <a:solidFill>
                  <a:srgbClr val="005336"/>
                </a:solidFill>
                <a:latin typeface="Helvetica"/>
                <a:ea typeface="Helvetica"/>
                <a:cs typeface="Helvetica"/>
                <a:sym typeface="Helvetica"/>
              </a:rPr>
              <a:t>What are the strongest patterns in the entire dataset?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63345" y="3255645"/>
            <a:ext cx="15590520" cy="5311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51510" indent="-325755" lvl="1">
              <a:lnSpc>
                <a:spcPts val="3888"/>
              </a:lnSpc>
              <a:buFont typeface="Arial"/>
              <a:buChar char="•"/>
            </a:pPr>
            <a:r>
              <a:rPr lang="en-US" sz="3600">
                <a:solidFill>
                  <a:srgbClr val="005336"/>
                </a:solidFill>
                <a:latin typeface="Helvetica"/>
                <a:ea typeface="Helvetica"/>
                <a:cs typeface="Helvetica"/>
                <a:sym typeface="Helvetica"/>
              </a:rPr>
              <a:t>Visualises a </a:t>
            </a:r>
            <a:r>
              <a:rPr lang="en-US" b="true" sz="3600">
                <a:solidFill>
                  <a:srgbClr val="005336"/>
                </a:solidFill>
                <a:latin typeface="Helvetica Bold"/>
                <a:ea typeface="Helvetica Bold"/>
                <a:cs typeface="Helvetica Bold"/>
                <a:sym typeface="Helvetica Bold"/>
              </a:rPr>
              <a:t>correlation matrix</a:t>
            </a:r>
          </a:p>
        </p:txBody>
      </p:sp>
      <p:grpSp>
        <p:nvGrpSpPr>
          <p:cNvPr name="Group 12" id="12"/>
          <p:cNvGrpSpPr/>
          <p:nvPr/>
        </p:nvGrpSpPr>
        <p:grpSpPr>
          <a:xfrm rot="-5400000">
            <a:off x="8089544" y="2197691"/>
            <a:ext cx="867860" cy="6759478"/>
            <a:chOff x="0" y="0"/>
            <a:chExt cx="228572" cy="1780274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28572" cy="1780274"/>
            </a:xfrm>
            <a:custGeom>
              <a:avLst/>
              <a:gdLst/>
              <a:ahLst/>
              <a:cxnLst/>
              <a:rect r="r" b="b" t="t" l="l"/>
              <a:pathLst>
                <a:path h="1780274" w="228572">
                  <a:moveTo>
                    <a:pt x="0" y="0"/>
                  </a:moveTo>
                  <a:lnTo>
                    <a:pt x="228572" y="0"/>
                  </a:lnTo>
                  <a:lnTo>
                    <a:pt x="228572" y="1780274"/>
                  </a:lnTo>
                  <a:lnTo>
                    <a:pt x="0" y="1780274"/>
                  </a:lnTo>
                  <a:close/>
                </a:path>
              </a:pathLst>
            </a:custGeom>
            <a:solidFill>
              <a:srgbClr val="FF3131">
                <a:alpha val="34902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47625"/>
              <a:ext cx="228572" cy="18278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-10800000">
            <a:off x="8104985" y="3786759"/>
            <a:ext cx="867860" cy="6321790"/>
            <a:chOff x="0" y="0"/>
            <a:chExt cx="228572" cy="1664998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28572" cy="1664998"/>
            </a:xfrm>
            <a:custGeom>
              <a:avLst/>
              <a:gdLst/>
              <a:ahLst/>
              <a:cxnLst/>
              <a:rect r="r" b="b" t="t" l="l"/>
              <a:pathLst>
                <a:path h="1664998" w="228572">
                  <a:moveTo>
                    <a:pt x="0" y="0"/>
                  </a:moveTo>
                  <a:lnTo>
                    <a:pt x="228572" y="0"/>
                  </a:lnTo>
                  <a:lnTo>
                    <a:pt x="228572" y="1664998"/>
                  </a:lnTo>
                  <a:lnTo>
                    <a:pt x="0" y="1664998"/>
                  </a:lnTo>
                  <a:close/>
                </a:path>
              </a:pathLst>
            </a:custGeom>
            <a:solidFill>
              <a:srgbClr val="FF3131">
                <a:alpha val="34902"/>
              </a:srgbClr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47625"/>
              <a:ext cx="228572" cy="17126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-5400000">
            <a:off x="8089544" y="4276985"/>
            <a:ext cx="867860" cy="6759478"/>
            <a:chOff x="0" y="0"/>
            <a:chExt cx="228572" cy="1780274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228572" cy="1780274"/>
            </a:xfrm>
            <a:custGeom>
              <a:avLst/>
              <a:gdLst/>
              <a:ahLst/>
              <a:cxnLst/>
              <a:rect r="r" b="b" t="t" l="l"/>
              <a:pathLst>
                <a:path h="1780274" w="228572">
                  <a:moveTo>
                    <a:pt x="0" y="0"/>
                  </a:moveTo>
                  <a:lnTo>
                    <a:pt x="228572" y="0"/>
                  </a:lnTo>
                  <a:lnTo>
                    <a:pt x="228572" y="1780274"/>
                  </a:lnTo>
                  <a:lnTo>
                    <a:pt x="0" y="1780274"/>
                  </a:lnTo>
                  <a:close/>
                </a:path>
              </a:pathLst>
            </a:custGeom>
            <a:solidFill>
              <a:srgbClr val="89C94E">
                <a:alpha val="34902"/>
              </a:srgbClr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47625"/>
              <a:ext cx="228572" cy="18278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-10800000">
            <a:off x="9548565" y="3807546"/>
            <a:ext cx="867860" cy="6321790"/>
            <a:chOff x="0" y="0"/>
            <a:chExt cx="228572" cy="1664998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228572" cy="1664998"/>
            </a:xfrm>
            <a:custGeom>
              <a:avLst/>
              <a:gdLst/>
              <a:ahLst/>
              <a:cxnLst/>
              <a:rect r="r" b="b" t="t" l="l"/>
              <a:pathLst>
                <a:path h="1664998" w="228572">
                  <a:moveTo>
                    <a:pt x="0" y="0"/>
                  </a:moveTo>
                  <a:lnTo>
                    <a:pt x="228572" y="0"/>
                  </a:lnTo>
                  <a:lnTo>
                    <a:pt x="228572" y="1664998"/>
                  </a:lnTo>
                  <a:lnTo>
                    <a:pt x="0" y="1664998"/>
                  </a:lnTo>
                  <a:close/>
                </a:path>
              </a:pathLst>
            </a:custGeom>
            <a:solidFill>
              <a:srgbClr val="89C94E">
                <a:alpha val="34902"/>
              </a:srgbClr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47625"/>
              <a:ext cx="228572" cy="17126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  <p:transition spd="fast">
    <p:fade/>
  </p:transition>
</p:sld>
</file>

<file path=ppt/slides/slide45.xml><?xml version="1.0" encoding="utf-8"?>
<p:sld xmlns:p="http://schemas.openxmlformats.org/presentationml/2006/main" xmlns:a="http://schemas.openxmlformats.org/drawingml/2006/main">
  <p:cSld>
    <p:bg>
      <p:bgPr>
        <a:solidFill>
          <a:srgbClr val="00533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fast">
    <p:fade/>
  </p:transition>
</p:sld>
</file>

<file path=ppt/slides/slide46.xml><?xml version="1.0" encoding="utf-8"?>
<p:sld xmlns:p="http://schemas.openxmlformats.org/presentationml/2006/main" xmlns:a="http://schemas.openxmlformats.org/drawingml/2006/main">
  <p:cSld>
    <p:bg>
      <p:bgPr>
        <a:solidFill>
          <a:srgbClr val="00533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p="http://schemas.openxmlformats.org/presentationml/2006/main" xmlns:a="http://schemas.openxmlformats.org/drawingml/2006/main">
  <p:cSld>
    <p:bg>
      <p:bgPr>
        <a:solidFill>
          <a:srgbClr val="00533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p="http://schemas.openxmlformats.org/presentationml/2006/main" xmlns:a="http://schemas.openxmlformats.org/drawingml/2006/main">
  <p:cSld>
    <p:bg>
      <p:bgPr>
        <a:solidFill>
          <a:srgbClr val="00533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p="http://schemas.openxmlformats.org/presentationml/2006/main" xmlns:a="http://schemas.openxmlformats.org/drawingml/2006/main">
  <p:cSld>
    <p:bg>
      <p:bgPr>
        <a:solidFill>
          <a:srgbClr val="00533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71905" y="5103796"/>
            <a:ext cx="2672739" cy="1503798"/>
            <a:chOff x="0" y="0"/>
            <a:chExt cx="3563652" cy="200506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563620" cy="2005076"/>
            </a:xfrm>
            <a:custGeom>
              <a:avLst/>
              <a:gdLst/>
              <a:ahLst/>
              <a:cxnLst/>
              <a:rect r="r" b="b" t="t" l="l"/>
              <a:pathLst>
                <a:path h="2005076" w="3563620">
                  <a:moveTo>
                    <a:pt x="0" y="0"/>
                  </a:moveTo>
                  <a:lnTo>
                    <a:pt x="3563620" y="0"/>
                  </a:lnTo>
                  <a:lnTo>
                    <a:pt x="3563620" y="2005076"/>
                  </a:lnTo>
                  <a:lnTo>
                    <a:pt x="0" y="20050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5541" r="0" b="-5540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1063346" y="3133025"/>
            <a:ext cx="11965934" cy="12940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20"/>
              </a:lnSpc>
            </a:pPr>
            <a:r>
              <a:rPr lang="en-US" sz="9000">
                <a:solidFill>
                  <a:srgbClr val="005336"/>
                </a:solidFill>
                <a:latin typeface="Georgia"/>
                <a:ea typeface="Georgia"/>
                <a:cs typeface="Georgia"/>
                <a:sym typeface="Georgia"/>
              </a:rPr>
              <a:t>Matplotlib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63346" y="4528049"/>
            <a:ext cx="11965934" cy="5697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80"/>
              </a:lnSpc>
            </a:pPr>
            <a:r>
              <a:rPr lang="en-US" sz="3037" b="true">
                <a:solidFill>
                  <a:srgbClr val="005336"/>
                </a:solidFill>
                <a:latin typeface="Helvetica Bold"/>
                <a:ea typeface="Helvetica Bold"/>
                <a:cs typeface="Helvetica Bold"/>
                <a:sym typeface="Helvetica Bold"/>
              </a:rPr>
              <a:t>Foundation of plotting in Python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3806628" y="5468352"/>
            <a:ext cx="10366572" cy="2969366"/>
            <a:chOff x="0" y="0"/>
            <a:chExt cx="13822096" cy="3959154"/>
          </a:xfrm>
        </p:grpSpPr>
        <p:sp>
          <p:nvSpPr>
            <p:cNvPr name="Freeform 8" id="8" descr="A blue and white logo with a colorful circle and a black background  AI-generated content may be incorrect."/>
            <p:cNvSpPr/>
            <p:nvPr/>
          </p:nvSpPr>
          <p:spPr>
            <a:xfrm flipH="false" flipV="false" rot="0">
              <a:off x="0" y="0"/>
              <a:ext cx="13822045" cy="3959098"/>
            </a:xfrm>
            <a:custGeom>
              <a:avLst/>
              <a:gdLst/>
              <a:ahLst/>
              <a:cxnLst/>
              <a:rect r="r" b="b" t="t" l="l"/>
              <a:pathLst>
                <a:path h="3959098" w="13822045">
                  <a:moveTo>
                    <a:pt x="0" y="0"/>
                  </a:moveTo>
                  <a:lnTo>
                    <a:pt x="13822045" y="0"/>
                  </a:lnTo>
                  <a:lnTo>
                    <a:pt x="13822045" y="3959098"/>
                  </a:lnTo>
                  <a:lnTo>
                    <a:pt x="0" y="39590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8065" r="0" b="8063"/>
              </a:stretch>
            </a:blipFill>
          </p:spPr>
        </p:sp>
      </p:grpSp>
    </p:spTree>
  </p:cSld>
  <p:clrMapOvr>
    <a:masterClrMapping/>
  </p:clrMapOvr>
  <p:transition spd="fast">
    <p:fade/>
  </p:transition>
</p:sld>
</file>

<file path=ppt/slides/slide5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533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17607" y="2804763"/>
            <a:ext cx="8576243" cy="562852"/>
            <a:chOff x="0" y="0"/>
            <a:chExt cx="2258764" cy="14824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258764" cy="148241"/>
            </a:xfrm>
            <a:custGeom>
              <a:avLst/>
              <a:gdLst/>
              <a:ahLst/>
              <a:cxnLst/>
              <a:rect r="r" b="b" t="t" l="l"/>
              <a:pathLst>
                <a:path h="148241" w="2258764">
                  <a:moveTo>
                    <a:pt x="0" y="0"/>
                  </a:moveTo>
                  <a:lnTo>
                    <a:pt x="2258764" y="0"/>
                  </a:lnTo>
                  <a:lnTo>
                    <a:pt x="2258764" y="148241"/>
                  </a:lnTo>
                  <a:lnTo>
                    <a:pt x="0" y="148241"/>
                  </a:lnTo>
                  <a:close/>
                </a:path>
              </a:pathLst>
            </a:custGeom>
            <a:solidFill>
              <a:srgbClr val="89C94E">
                <a:alpha val="49804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2258764" cy="1958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417607" y="6650530"/>
            <a:ext cx="8576243" cy="562852"/>
            <a:chOff x="0" y="0"/>
            <a:chExt cx="2258764" cy="14824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258764" cy="148241"/>
            </a:xfrm>
            <a:custGeom>
              <a:avLst/>
              <a:gdLst/>
              <a:ahLst/>
              <a:cxnLst/>
              <a:rect r="r" b="b" t="t" l="l"/>
              <a:pathLst>
                <a:path h="148241" w="2258764">
                  <a:moveTo>
                    <a:pt x="0" y="0"/>
                  </a:moveTo>
                  <a:lnTo>
                    <a:pt x="2258764" y="0"/>
                  </a:lnTo>
                  <a:lnTo>
                    <a:pt x="2258764" y="148241"/>
                  </a:lnTo>
                  <a:lnTo>
                    <a:pt x="0" y="148241"/>
                  </a:lnTo>
                  <a:close/>
                </a:path>
              </a:pathLst>
            </a:custGeom>
            <a:solidFill>
              <a:srgbClr val="89C94E">
                <a:alpha val="49804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2258764" cy="1958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8532298" y="6650530"/>
            <a:ext cx="749032" cy="562852"/>
            <a:chOff x="0" y="0"/>
            <a:chExt cx="197276" cy="14824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97276" cy="148241"/>
            </a:xfrm>
            <a:custGeom>
              <a:avLst/>
              <a:gdLst/>
              <a:ahLst/>
              <a:cxnLst/>
              <a:rect r="r" b="b" t="t" l="l"/>
              <a:pathLst>
                <a:path h="148241" w="197276">
                  <a:moveTo>
                    <a:pt x="0" y="0"/>
                  </a:moveTo>
                  <a:lnTo>
                    <a:pt x="197276" y="0"/>
                  </a:lnTo>
                  <a:lnTo>
                    <a:pt x="197276" y="148241"/>
                  </a:lnTo>
                  <a:lnTo>
                    <a:pt x="0" y="148241"/>
                  </a:lnTo>
                  <a:close/>
                </a:path>
              </a:pathLst>
            </a:custGeom>
            <a:solidFill>
              <a:srgbClr val="89C94E">
                <a:alpha val="40000"/>
              </a:srgbClr>
            </a:solidFill>
            <a:ln w="76200" cap="sq">
              <a:solidFill>
                <a:srgbClr val="09B048">
                  <a:alpha val="40000"/>
                </a:srgbClr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197276" cy="1958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5579162" y="3891490"/>
            <a:ext cx="2953136" cy="2237344"/>
            <a:chOff x="0" y="0"/>
            <a:chExt cx="777781" cy="58925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777781" cy="589259"/>
            </a:xfrm>
            <a:custGeom>
              <a:avLst/>
              <a:gdLst/>
              <a:ahLst/>
              <a:cxnLst/>
              <a:rect r="r" b="b" t="t" l="l"/>
              <a:pathLst>
                <a:path h="589259" w="777781">
                  <a:moveTo>
                    <a:pt x="0" y="0"/>
                  </a:moveTo>
                  <a:lnTo>
                    <a:pt x="777781" y="0"/>
                  </a:lnTo>
                  <a:lnTo>
                    <a:pt x="777781" y="589259"/>
                  </a:lnTo>
                  <a:lnTo>
                    <a:pt x="0" y="589259"/>
                  </a:lnTo>
                  <a:close/>
                </a:path>
              </a:pathLst>
            </a:custGeom>
            <a:solidFill>
              <a:srgbClr val="89C94E">
                <a:alpha val="40000"/>
              </a:srgbClr>
            </a:solidFill>
            <a:ln w="76200" cap="sq">
              <a:solidFill>
                <a:srgbClr val="09B048">
                  <a:alpha val="40000"/>
                </a:srgbClr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47625"/>
              <a:ext cx="777781" cy="6368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6343951" y="2227810"/>
            <a:ext cx="721304" cy="6552100"/>
            <a:chOff x="0" y="0"/>
            <a:chExt cx="189973" cy="1725656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89973" cy="1725656"/>
            </a:xfrm>
            <a:custGeom>
              <a:avLst/>
              <a:gdLst/>
              <a:ahLst/>
              <a:cxnLst/>
              <a:rect r="r" b="b" t="t" l="l"/>
              <a:pathLst>
                <a:path h="1725656" w="189973">
                  <a:moveTo>
                    <a:pt x="0" y="0"/>
                  </a:moveTo>
                  <a:lnTo>
                    <a:pt x="189973" y="0"/>
                  </a:lnTo>
                  <a:lnTo>
                    <a:pt x="189973" y="1725656"/>
                  </a:lnTo>
                  <a:lnTo>
                    <a:pt x="0" y="1725656"/>
                  </a:lnTo>
                  <a:close/>
                </a:path>
              </a:pathLst>
            </a:custGeom>
            <a:solidFill>
              <a:srgbClr val="89C94E">
                <a:alpha val="40000"/>
              </a:srgbClr>
            </a:solidFill>
            <a:ln w="76200" cap="sq">
              <a:solidFill>
                <a:srgbClr val="09B048">
                  <a:alpha val="40000"/>
                </a:srgbClr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47625"/>
              <a:ext cx="189973" cy="17732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5400000">
            <a:off x="5739842" y="1855775"/>
            <a:ext cx="624974" cy="7883043"/>
            <a:chOff x="0" y="0"/>
            <a:chExt cx="164602" cy="2076193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64602" cy="2076192"/>
            </a:xfrm>
            <a:custGeom>
              <a:avLst/>
              <a:gdLst/>
              <a:ahLst/>
              <a:cxnLst/>
              <a:rect r="r" b="b" t="t" l="l"/>
              <a:pathLst>
                <a:path h="2076192" w="164602">
                  <a:moveTo>
                    <a:pt x="0" y="0"/>
                  </a:moveTo>
                  <a:lnTo>
                    <a:pt x="164602" y="0"/>
                  </a:lnTo>
                  <a:lnTo>
                    <a:pt x="164602" y="2076192"/>
                  </a:lnTo>
                  <a:lnTo>
                    <a:pt x="0" y="2076192"/>
                  </a:lnTo>
                  <a:close/>
                </a:path>
              </a:pathLst>
            </a:custGeom>
            <a:solidFill>
              <a:srgbClr val="89C94E">
                <a:alpha val="40000"/>
              </a:srgbClr>
            </a:solidFill>
            <a:ln w="76200" cap="sq">
              <a:solidFill>
                <a:srgbClr val="09B048">
                  <a:alpha val="40000"/>
                </a:srgbClr>
              </a:solidFill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47625"/>
              <a:ext cx="164602" cy="21238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9272546" y="2208760"/>
            <a:ext cx="721304" cy="6883172"/>
            <a:chOff x="0" y="0"/>
            <a:chExt cx="189973" cy="1812852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89973" cy="1812852"/>
            </a:xfrm>
            <a:custGeom>
              <a:avLst/>
              <a:gdLst/>
              <a:ahLst/>
              <a:cxnLst/>
              <a:rect r="r" b="b" t="t" l="l"/>
              <a:pathLst>
                <a:path h="1812852" w="189973">
                  <a:moveTo>
                    <a:pt x="0" y="0"/>
                  </a:moveTo>
                  <a:lnTo>
                    <a:pt x="189973" y="0"/>
                  </a:lnTo>
                  <a:lnTo>
                    <a:pt x="189973" y="1812852"/>
                  </a:lnTo>
                  <a:lnTo>
                    <a:pt x="0" y="1812852"/>
                  </a:lnTo>
                  <a:close/>
                </a:path>
              </a:pathLst>
            </a:custGeom>
            <a:solidFill>
              <a:srgbClr val="89C94E">
                <a:alpha val="40000"/>
              </a:srgbClr>
            </a:solidFill>
            <a:ln w="76200" cap="sq">
              <a:solidFill>
                <a:srgbClr val="09B048">
                  <a:alpha val="40000"/>
                </a:srgbClr>
              </a:solidFill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-47625"/>
              <a:ext cx="189973" cy="18604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6306698" y="5503860"/>
            <a:ext cx="749032" cy="624974"/>
            <a:chOff x="0" y="0"/>
            <a:chExt cx="197276" cy="164602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97276" cy="164602"/>
            </a:xfrm>
            <a:custGeom>
              <a:avLst/>
              <a:gdLst/>
              <a:ahLst/>
              <a:cxnLst/>
              <a:rect r="r" b="b" t="t" l="l"/>
              <a:pathLst>
                <a:path h="164602" w="197276">
                  <a:moveTo>
                    <a:pt x="0" y="0"/>
                  </a:moveTo>
                  <a:lnTo>
                    <a:pt x="197276" y="0"/>
                  </a:lnTo>
                  <a:lnTo>
                    <a:pt x="197276" y="164602"/>
                  </a:lnTo>
                  <a:lnTo>
                    <a:pt x="0" y="164602"/>
                  </a:lnTo>
                  <a:close/>
                </a:path>
              </a:pathLst>
            </a:custGeom>
            <a:solidFill>
              <a:srgbClr val="89C94E">
                <a:alpha val="40000"/>
              </a:srgbClr>
            </a:solidFill>
            <a:ln w="76200" cap="sq">
              <a:solidFill>
                <a:srgbClr val="09B048">
                  <a:alpha val="40000"/>
                </a:srgbClr>
              </a:solidFill>
              <a:prstDash val="solid"/>
              <a:miter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0" y="-47625"/>
              <a:ext cx="197276" cy="2122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9281330" y="2804763"/>
            <a:ext cx="749032" cy="562852"/>
            <a:chOff x="0" y="0"/>
            <a:chExt cx="197276" cy="148241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97276" cy="148241"/>
            </a:xfrm>
            <a:custGeom>
              <a:avLst/>
              <a:gdLst/>
              <a:ahLst/>
              <a:cxnLst/>
              <a:rect r="r" b="b" t="t" l="l"/>
              <a:pathLst>
                <a:path h="148241" w="197276">
                  <a:moveTo>
                    <a:pt x="0" y="0"/>
                  </a:moveTo>
                  <a:lnTo>
                    <a:pt x="197276" y="0"/>
                  </a:lnTo>
                  <a:lnTo>
                    <a:pt x="197276" y="148241"/>
                  </a:lnTo>
                  <a:lnTo>
                    <a:pt x="0" y="148241"/>
                  </a:lnTo>
                  <a:close/>
                </a:path>
              </a:pathLst>
            </a:custGeom>
            <a:solidFill>
              <a:srgbClr val="89C94E">
                <a:alpha val="40000"/>
              </a:srgbClr>
            </a:solidFill>
            <a:ln w="76200" cap="sq">
              <a:solidFill>
                <a:srgbClr val="09B048">
                  <a:alpha val="40000"/>
                </a:srgbClr>
              </a:solidFill>
              <a:prstDash val="solid"/>
              <a:miter/>
            </a:ln>
          </p:spPr>
        </p:sp>
        <p:sp>
          <p:nvSpPr>
            <p:cNvPr name="TextBox 28" id="28"/>
            <p:cNvSpPr txBox="true"/>
            <p:nvPr/>
          </p:nvSpPr>
          <p:spPr>
            <a:xfrm>
              <a:off x="0" y="-47625"/>
              <a:ext cx="197276" cy="1958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9" id="29"/>
          <p:cNvSpPr/>
          <p:nvPr/>
        </p:nvSpPr>
        <p:spPr>
          <a:xfrm flipH="false" flipV="false" rot="0">
            <a:off x="11694646" y="1897497"/>
            <a:ext cx="5878995" cy="6492005"/>
          </a:xfrm>
          <a:custGeom>
            <a:avLst/>
            <a:gdLst/>
            <a:ahLst/>
            <a:cxnLst/>
            <a:rect r="r" b="b" t="t" l="l"/>
            <a:pathLst>
              <a:path h="6492005" w="5878995">
                <a:moveTo>
                  <a:pt x="0" y="0"/>
                </a:moveTo>
                <a:lnTo>
                  <a:pt x="5878995" y="0"/>
                </a:lnTo>
                <a:lnTo>
                  <a:pt x="5878995" y="6492006"/>
                </a:lnTo>
                <a:lnTo>
                  <a:pt x="0" y="64920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13102921" y="4212338"/>
            <a:ext cx="402098" cy="539729"/>
          </a:xfrm>
          <a:custGeom>
            <a:avLst/>
            <a:gdLst/>
            <a:ahLst/>
            <a:cxnLst/>
            <a:rect r="r" b="b" t="t" l="l"/>
            <a:pathLst>
              <a:path h="539729" w="402098">
                <a:moveTo>
                  <a:pt x="0" y="0"/>
                </a:moveTo>
                <a:lnTo>
                  <a:pt x="402098" y="0"/>
                </a:lnTo>
                <a:lnTo>
                  <a:pt x="402098" y="539729"/>
                </a:lnTo>
                <a:lnTo>
                  <a:pt x="0" y="53972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13102921" y="2534898"/>
            <a:ext cx="402098" cy="539729"/>
          </a:xfrm>
          <a:custGeom>
            <a:avLst/>
            <a:gdLst/>
            <a:ahLst/>
            <a:cxnLst/>
            <a:rect r="r" b="b" t="t" l="l"/>
            <a:pathLst>
              <a:path h="539729" w="402098">
                <a:moveTo>
                  <a:pt x="0" y="0"/>
                </a:moveTo>
                <a:lnTo>
                  <a:pt x="402098" y="0"/>
                </a:lnTo>
                <a:lnTo>
                  <a:pt x="402098" y="539729"/>
                </a:lnTo>
                <a:lnTo>
                  <a:pt x="0" y="53972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false" rot="0">
            <a:off x="13215473" y="7486554"/>
            <a:ext cx="3554673" cy="840442"/>
          </a:xfrm>
          <a:custGeom>
            <a:avLst/>
            <a:gdLst/>
            <a:ahLst/>
            <a:cxnLst/>
            <a:rect r="r" b="b" t="t" l="l"/>
            <a:pathLst>
              <a:path h="840442" w="3554673">
                <a:moveTo>
                  <a:pt x="0" y="0"/>
                </a:moveTo>
                <a:lnTo>
                  <a:pt x="3554673" y="0"/>
                </a:lnTo>
                <a:lnTo>
                  <a:pt x="3554673" y="840442"/>
                </a:lnTo>
                <a:lnTo>
                  <a:pt x="0" y="84044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42122" t="-663142" r="-22621" b="-9897"/>
            </a:stretch>
          </a:blipFill>
        </p:spPr>
      </p:sp>
      <p:sp>
        <p:nvSpPr>
          <p:cNvPr name="AutoShape 33" id="33"/>
          <p:cNvSpPr/>
          <p:nvPr/>
        </p:nvSpPr>
        <p:spPr>
          <a:xfrm>
            <a:off x="12748054" y="8138124"/>
            <a:ext cx="1499842" cy="0"/>
          </a:xfrm>
          <a:prstGeom prst="line">
            <a:avLst/>
          </a:prstGeom>
          <a:ln cap="flat" w="76200">
            <a:solidFill>
              <a:srgbClr val="FF3131"/>
            </a:solidFill>
            <a:prstDash val="lgDash"/>
            <a:headEnd type="none" len="sm" w="sm"/>
            <a:tailEnd type="arrow" len="sm" w="med"/>
          </a:ln>
        </p:spPr>
      </p:sp>
      <p:sp>
        <p:nvSpPr>
          <p:cNvPr name="Freeform 34" id="34"/>
          <p:cNvSpPr/>
          <p:nvPr/>
        </p:nvSpPr>
        <p:spPr>
          <a:xfrm flipH="false" flipV="false" rot="0">
            <a:off x="13411165" y="2208760"/>
            <a:ext cx="2445958" cy="2198304"/>
          </a:xfrm>
          <a:custGeom>
            <a:avLst/>
            <a:gdLst/>
            <a:ahLst/>
            <a:cxnLst/>
            <a:rect r="r" b="b" t="t" l="l"/>
            <a:pathLst>
              <a:path h="2198304" w="2445958">
                <a:moveTo>
                  <a:pt x="0" y="0"/>
                </a:moveTo>
                <a:lnTo>
                  <a:pt x="2445957" y="0"/>
                </a:lnTo>
                <a:lnTo>
                  <a:pt x="2445957" y="2198305"/>
                </a:lnTo>
                <a:lnTo>
                  <a:pt x="0" y="219830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5" id="35"/>
          <p:cNvSpPr/>
          <p:nvPr/>
        </p:nvSpPr>
        <p:spPr>
          <a:xfrm flipH="false" flipV="false" rot="0">
            <a:off x="11668258" y="5912012"/>
            <a:ext cx="2869325" cy="1574542"/>
          </a:xfrm>
          <a:custGeom>
            <a:avLst/>
            <a:gdLst/>
            <a:ahLst/>
            <a:cxnLst/>
            <a:rect r="r" b="b" t="t" l="l"/>
            <a:pathLst>
              <a:path h="1574542" w="2869325">
                <a:moveTo>
                  <a:pt x="0" y="0"/>
                </a:moveTo>
                <a:lnTo>
                  <a:pt x="2869325" y="0"/>
                </a:lnTo>
                <a:lnTo>
                  <a:pt x="2869325" y="1574542"/>
                </a:lnTo>
                <a:lnTo>
                  <a:pt x="0" y="157454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6" id="36"/>
          <p:cNvSpPr/>
          <p:nvPr/>
        </p:nvSpPr>
        <p:spPr>
          <a:xfrm flipH="false" flipV="false" rot="0">
            <a:off x="14704315" y="5912012"/>
            <a:ext cx="2869325" cy="1574542"/>
          </a:xfrm>
          <a:custGeom>
            <a:avLst/>
            <a:gdLst/>
            <a:ahLst/>
            <a:cxnLst/>
            <a:rect r="r" b="b" t="t" l="l"/>
            <a:pathLst>
              <a:path h="1574542" w="2869325">
                <a:moveTo>
                  <a:pt x="0" y="0"/>
                </a:moveTo>
                <a:lnTo>
                  <a:pt x="2869326" y="0"/>
                </a:lnTo>
                <a:lnTo>
                  <a:pt x="2869326" y="1574542"/>
                </a:lnTo>
                <a:lnTo>
                  <a:pt x="0" y="157454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7" id="37"/>
          <p:cNvSpPr/>
          <p:nvPr/>
        </p:nvSpPr>
        <p:spPr>
          <a:xfrm flipV="true">
            <a:off x="13689447" y="4407065"/>
            <a:ext cx="944696" cy="1504947"/>
          </a:xfrm>
          <a:prstGeom prst="line">
            <a:avLst/>
          </a:prstGeom>
          <a:ln cap="flat" w="76200">
            <a:solidFill>
              <a:srgbClr val="005337"/>
            </a:solidFill>
            <a:prstDash val="lgDash"/>
            <a:headEnd type="arrow" len="sm" w="med"/>
            <a:tailEnd type="none" len="sm" w="sm"/>
          </a:ln>
        </p:spPr>
      </p:sp>
      <p:sp>
        <p:nvSpPr>
          <p:cNvPr name="AutoShape 38" id="38"/>
          <p:cNvSpPr/>
          <p:nvPr/>
        </p:nvSpPr>
        <p:spPr>
          <a:xfrm flipH="true" flipV="true">
            <a:off x="14634143" y="4407065"/>
            <a:ext cx="1165523" cy="1504947"/>
          </a:xfrm>
          <a:prstGeom prst="line">
            <a:avLst/>
          </a:prstGeom>
          <a:ln cap="flat" w="76200">
            <a:solidFill>
              <a:srgbClr val="005337"/>
            </a:solidFill>
            <a:prstDash val="lgDash"/>
            <a:headEnd type="arrow" len="sm" w="med"/>
            <a:tailEnd type="none" len="sm" w="sm"/>
          </a:ln>
        </p:spPr>
      </p:sp>
    </p:spTree>
  </p:cSld>
  <p:clrMapOvr>
    <a:masterClrMapping/>
  </p:clrMapOvr>
</p:sld>
</file>

<file path=ppt/slides/slide5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488447" y="4337204"/>
            <a:ext cx="14740317" cy="3662471"/>
            <a:chOff x="0" y="0"/>
            <a:chExt cx="19653756" cy="4883294"/>
          </a:xfrm>
        </p:grpSpPr>
        <p:sp>
          <p:nvSpPr>
            <p:cNvPr name="Freeform 4" id="4" descr="A white background with black text  AI-generated content may be incorrect."/>
            <p:cNvSpPr/>
            <p:nvPr/>
          </p:nvSpPr>
          <p:spPr>
            <a:xfrm flipH="false" flipV="false" rot="0">
              <a:off x="0" y="0"/>
              <a:ext cx="19653758" cy="4883277"/>
            </a:xfrm>
            <a:custGeom>
              <a:avLst/>
              <a:gdLst/>
              <a:ahLst/>
              <a:cxnLst/>
              <a:rect r="r" b="b" t="t" l="l"/>
              <a:pathLst>
                <a:path h="4883277" w="19653758">
                  <a:moveTo>
                    <a:pt x="0" y="0"/>
                  </a:moveTo>
                  <a:lnTo>
                    <a:pt x="19653758" y="0"/>
                  </a:lnTo>
                  <a:lnTo>
                    <a:pt x="19653758" y="4883277"/>
                  </a:lnTo>
                  <a:lnTo>
                    <a:pt x="0" y="48832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sp>
        <p:nvSpPr>
          <p:cNvPr name="AutoShape 5" id="5"/>
          <p:cNvSpPr/>
          <p:nvPr/>
        </p:nvSpPr>
        <p:spPr>
          <a:xfrm>
            <a:off x="1738680" y="5393052"/>
            <a:ext cx="7405320" cy="0"/>
          </a:xfrm>
          <a:prstGeom prst="line">
            <a:avLst/>
          </a:prstGeom>
          <a:ln cap="flat" w="76200">
            <a:solidFill>
              <a:srgbClr val="09B048"/>
            </a:solidFill>
            <a:prstDash val="lgDash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>
            <a:off x="1738680" y="6669402"/>
            <a:ext cx="14255456" cy="0"/>
          </a:xfrm>
          <a:prstGeom prst="line">
            <a:avLst/>
          </a:prstGeom>
          <a:ln cap="flat" w="76200">
            <a:solidFill>
              <a:srgbClr val="09B048"/>
            </a:solidFill>
            <a:prstDash val="lgDash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>
            <a:off x="1738680" y="7945752"/>
            <a:ext cx="4884040" cy="0"/>
          </a:xfrm>
          <a:prstGeom prst="line">
            <a:avLst/>
          </a:prstGeom>
          <a:ln cap="flat" w="76200">
            <a:solidFill>
              <a:srgbClr val="09B048"/>
            </a:solidFill>
            <a:prstDash val="lgDash"/>
            <a:headEnd type="none" len="sm" w="sm"/>
            <a:tailEnd type="none" len="sm" w="sm"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376124" y="369626"/>
            <a:ext cx="8672981" cy="4043777"/>
          </a:xfrm>
          <a:custGeom>
            <a:avLst/>
            <a:gdLst/>
            <a:ahLst/>
            <a:cxnLst/>
            <a:rect r="r" b="b" t="t" l="l"/>
            <a:pathLst>
              <a:path h="4043777" w="8672981">
                <a:moveTo>
                  <a:pt x="0" y="0"/>
                </a:moveTo>
                <a:lnTo>
                  <a:pt x="8672982" y="0"/>
                </a:lnTo>
                <a:lnTo>
                  <a:pt x="8672982" y="4043778"/>
                </a:lnTo>
                <a:lnTo>
                  <a:pt x="0" y="404377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144000" y="4337204"/>
            <a:ext cx="8672981" cy="4379855"/>
          </a:xfrm>
          <a:custGeom>
            <a:avLst/>
            <a:gdLst/>
            <a:ahLst/>
            <a:cxnLst/>
            <a:rect r="r" b="b" t="t" l="l"/>
            <a:pathLst>
              <a:path h="4379855" w="8672981">
                <a:moveTo>
                  <a:pt x="0" y="0"/>
                </a:moveTo>
                <a:lnTo>
                  <a:pt x="8672981" y="0"/>
                </a:lnTo>
                <a:lnTo>
                  <a:pt x="8672981" y="4379855"/>
                </a:lnTo>
                <a:lnTo>
                  <a:pt x="0" y="437985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63345" y="1351889"/>
            <a:ext cx="15590520" cy="843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80"/>
              </a:lnSpc>
            </a:pPr>
            <a:r>
              <a:rPr lang="en-US" sz="6000" b="true">
                <a:solidFill>
                  <a:srgbClr val="005336"/>
                </a:solidFill>
                <a:latin typeface="Georgia Bold"/>
                <a:ea typeface="Georgia Bold"/>
                <a:cs typeface="Georgia Bold"/>
                <a:sym typeface="Georgia Bold"/>
              </a:rPr>
              <a:t>Practice Question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63346" y="2497776"/>
            <a:ext cx="15590520" cy="6569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51510" indent="-325755" lvl="1">
              <a:lnSpc>
                <a:spcPts val="3888"/>
              </a:lnSpc>
              <a:buFont typeface="Arial"/>
              <a:buChar char="•"/>
            </a:pPr>
            <a:r>
              <a:rPr lang="en-US" sz="3600">
                <a:solidFill>
                  <a:srgbClr val="005336"/>
                </a:solidFill>
                <a:latin typeface="Helvetica"/>
                <a:ea typeface="Helvetica"/>
                <a:cs typeface="Helvetica"/>
                <a:sym typeface="Helvetica"/>
              </a:rPr>
              <a:t>Visualise video game sales data from last week’s challenge question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63346" y="3255645"/>
            <a:ext cx="15590520" cy="6569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51510" indent="-325755" lvl="1">
              <a:lnSpc>
                <a:spcPts val="3888"/>
              </a:lnSpc>
              <a:buFont typeface="Arial"/>
              <a:buChar char="•"/>
            </a:pPr>
            <a:r>
              <a:rPr lang="en-US" sz="3600">
                <a:solidFill>
                  <a:srgbClr val="005336"/>
                </a:solidFill>
                <a:latin typeface="Helvetica"/>
                <a:ea typeface="Helvetica"/>
                <a:cs typeface="Helvetica"/>
                <a:sym typeface="Helvetica"/>
              </a:rPr>
              <a:t>Answer the three analytical questions, but with visual evidence.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25592" y="6098506"/>
            <a:ext cx="7174047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  <a:spcBef>
                <a:spcPct val="0"/>
              </a:spcBef>
            </a:pPr>
            <a:r>
              <a:rPr lang="en-US" sz="4500" u="sng">
                <a:solidFill>
                  <a:srgbClr val="005336"/>
                </a:solidFill>
                <a:latin typeface="Helvetica World"/>
                <a:ea typeface="Helvetica World"/>
                <a:cs typeface="Helvetica World"/>
                <a:sym typeface="Helvetica World"/>
                <a:hlinkClick r:id="rId6" tooltip="https://seaborn.pydata.org"/>
              </a:rPr>
              <a:t>https://seaborn.pydata.org/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479819" y="2045970"/>
            <a:ext cx="7174047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  <a:spcBef>
                <a:spcPct val="0"/>
              </a:spcBef>
            </a:pPr>
            <a:r>
              <a:rPr lang="en-US" sz="4500" u="sng">
                <a:solidFill>
                  <a:srgbClr val="005336"/>
                </a:solidFill>
                <a:latin typeface="Helvetica World"/>
                <a:ea typeface="Helvetica World"/>
                <a:cs typeface="Helvetica World"/>
                <a:sym typeface="Helvetica World"/>
                <a:hlinkClick r:id="rId7" tooltip="https://matplotlib.org"/>
              </a:rPr>
              <a:t>https://matplotlib.org/</a:t>
            </a:r>
          </a:p>
        </p:txBody>
      </p:sp>
    </p:spTree>
  </p:cSld>
  <p:clrMapOvr>
    <a:masterClrMapping/>
  </p:clrMapOvr>
  <p:transition spd="fast">
    <p:fade/>
  </p:transition>
</p:sld>
</file>

<file path=ppt/slides/slide5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852328" y="5789989"/>
            <a:ext cx="8594128" cy="17206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84"/>
              </a:lnSpc>
            </a:pPr>
            <a:r>
              <a:rPr lang="en-US" sz="4800">
                <a:solidFill>
                  <a:srgbClr val="92D050"/>
                </a:solidFill>
                <a:latin typeface="Helvetica"/>
                <a:ea typeface="Helvetica"/>
                <a:cs typeface="Helvetica"/>
                <a:sym typeface="Helvetica"/>
              </a:rPr>
              <a:t>Thank you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4049488" y="5313606"/>
            <a:ext cx="3810895" cy="25971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>
                <a:solidFill>
                  <a:srgbClr val="00A956"/>
                </a:solidFill>
                <a:latin typeface="Calibri (MS)"/>
                <a:ea typeface="Calibri (MS)"/>
                <a:cs typeface="Calibri (MS)"/>
                <a:sym typeface="Calibri (MS)"/>
              </a:rPr>
              <a:t>ICT Learning Centre,</a:t>
            </a:r>
          </a:p>
          <a:p>
            <a:pPr algn="l">
              <a:lnSpc>
                <a:spcPts val="3240"/>
              </a:lnSpc>
            </a:pPr>
            <a:r>
              <a:rPr lang="en-US" sz="2700">
                <a:solidFill>
                  <a:srgbClr val="00A956"/>
                </a:solidFill>
                <a:latin typeface="Calibri (MS)"/>
                <a:ea typeface="Calibri (MS)"/>
                <a:cs typeface="Calibri (MS)"/>
                <a:sym typeface="Calibri (MS)"/>
              </a:rPr>
              <a:t>CS1-046,</a:t>
            </a:r>
          </a:p>
          <a:p>
            <a:pPr algn="l">
              <a:lnSpc>
                <a:spcPts val="3240"/>
              </a:lnSpc>
            </a:pPr>
            <a:r>
              <a:rPr lang="en-US" sz="2700">
                <a:solidFill>
                  <a:srgbClr val="00A956"/>
                </a:solidFill>
                <a:latin typeface="Calibri (MS)"/>
                <a:ea typeface="Calibri (MS)"/>
                <a:cs typeface="Calibri (MS)"/>
                <a:sym typeface="Calibri (MS)"/>
              </a:rPr>
              <a:t>CSIS Building,</a:t>
            </a:r>
          </a:p>
          <a:p>
            <a:pPr algn="l">
              <a:lnSpc>
                <a:spcPts val="3240"/>
              </a:lnSpc>
            </a:pPr>
            <a:r>
              <a:rPr lang="en-US" sz="2700">
                <a:solidFill>
                  <a:srgbClr val="00A956"/>
                </a:solidFill>
                <a:latin typeface="Calibri (MS)"/>
                <a:ea typeface="Calibri (MS)"/>
                <a:cs typeface="Calibri (MS)"/>
                <a:sym typeface="Calibri (MS)"/>
              </a:rPr>
              <a:t>University of Limerick,</a:t>
            </a:r>
          </a:p>
          <a:p>
            <a:pPr algn="l">
              <a:lnSpc>
                <a:spcPts val="3240"/>
              </a:lnSpc>
            </a:pPr>
          </a:p>
          <a:p>
            <a:pPr algn="l">
              <a:lnSpc>
                <a:spcPts val="3240"/>
              </a:lnSpc>
            </a:pPr>
            <a:r>
              <a:rPr lang="en-US" sz="2700">
                <a:solidFill>
                  <a:srgbClr val="00A956"/>
                </a:solidFill>
                <a:latin typeface="Calibri (MS)"/>
                <a:ea typeface="Calibri (MS)"/>
                <a:cs typeface="Calibri (MS)"/>
                <a:sym typeface="Calibri (MS)"/>
              </a:rPr>
              <a:t>http://ictlc.ul.ie/contactus</a:t>
            </a:r>
          </a:p>
        </p:txBody>
      </p:sp>
    </p:spTree>
  </p:cSld>
  <p:clrMapOvr>
    <a:masterClrMapping/>
  </p:clrMapOvr>
  <p:transition spd="med">
    <p:cover dir="l"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579836" y="4716138"/>
            <a:ext cx="6564163" cy="5304963"/>
            <a:chOff x="0" y="0"/>
            <a:chExt cx="8752218" cy="707328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752205" cy="7073265"/>
            </a:xfrm>
            <a:custGeom>
              <a:avLst/>
              <a:gdLst/>
              <a:ahLst/>
              <a:cxnLst/>
              <a:rect r="r" b="b" t="t" l="l"/>
              <a:pathLst>
                <a:path h="7073265" w="8752205">
                  <a:moveTo>
                    <a:pt x="0" y="0"/>
                  </a:moveTo>
                  <a:lnTo>
                    <a:pt x="8752205" y="0"/>
                  </a:lnTo>
                  <a:lnTo>
                    <a:pt x="8752205" y="7073265"/>
                  </a:lnTo>
                  <a:lnTo>
                    <a:pt x="0" y="70732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1063345" y="1351889"/>
            <a:ext cx="15590520" cy="843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80"/>
              </a:lnSpc>
            </a:pPr>
            <a:r>
              <a:rPr lang="en-US" sz="6000" b="true">
                <a:solidFill>
                  <a:srgbClr val="005336"/>
                </a:solidFill>
                <a:latin typeface="Georgia Bold"/>
                <a:ea typeface="Georgia Bold"/>
                <a:cs typeface="Georgia Bold"/>
                <a:sym typeface="Georgia Bold"/>
              </a:rPr>
              <a:t>Matplotlib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63345" y="2497776"/>
            <a:ext cx="15590520" cy="5311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51510" indent="-325755" lvl="1">
              <a:lnSpc>
                <a:spcPts val="3888"/>
              </a:lnSpc>
              <a:buFont typeface="Arial"/>
              <a:buChar char="•"/>
            </a:pPr>
            <a:r>
              <a:rPr lang="en-US" sz="3600">
                <a:solidFill>
                  <a:srgbClr val="005336"/>
                </a:solidFill>
                <a:latin typeface="Helvetica"/>
                <a:ea typeface="Helvetica"/>
                <a:cs typeface="Helvetica"/>
                <a:sym typeface="Helvetica"/>
              </a:rPr>
              <a:t>Detailed, low-level control over every part of your figure.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63345" y="3255645"/>
            <a:ext cx="15590520" cy="5311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51510" indent="-325755" lvl="1">
              <a:lnSpc>
                <a:spcPts val="3888"/>
              </a:lnSpc>
              <a:buFont typeface="Arial"/>
              <a:buChar char="•"/>
            </a:pPr>
            <a:r>
              <a:rPr lang="en-US" sz="3600">
                <a:solidFill>
                  <a:srgbClr val="005336"/>
                </a:solidFill>
                <a:latin typeface="Helvetica"/>
                <a:ea typeface="Helvetica"/>
                <a:cs typeface="Helvetica"/>
                <a:sym typeface="Helvetica"/>
              </a:rPr>
              <a:t>Used via the </a:t>
            </a:r>
            <a:r>
              <a:rPr lang="en-US" sz="3600" i="true">
                <a:solidFill>
                  <a:srgbClr val="005336"/>
                </a:solidFill>
                <a:latin typeface="Helvetica Italics"/>
                <a:ea typeface="Helvetica Italics"/>
                <a:cs typeface="Helvetica Italics"/>
                <a:sym typeface="Helvetica Italics"/>
              </a:rPr>
              <a:t>pyplot</a:t>
            </a:r>
            <a:r>
              <a:rPr lang="en-US" sz="3600">
                <a:solidFill>
                  <a:srgbClr val="005336"/>
                </a:solidFill>
                <a:latin typeface="Helvetica"/>
                <a:ea typeface="Helvetica"/>
                <a:cs typeface="Helvetica"/>
                <a:sym typeface="Helvetica"/>
              </a:rPr>
              <a:t> interface, imported as </a:t>
            </a:r>
            <a:r>
              <a:rPr lang="en-US" sz="3600" i="true">
                <a:solidFill>
                  <a:srgbClr val="005336"/>
                </a:solidFill>
                <a:latin typeface="Helvetica Italics"/>
                <a:ea typeface="Helvetica Italics"/>
                <a:cs typeface="Helvetica Italics"/>
                <a:sym typeface="Helvetica Italics"/>
              </a:rPr>
              <a:t>plt </a:t>
            </a:r>
            <a:r>
              <a:rPr lang="en-US" sz="3600">
                <a:solidFill>
                  <a:srgbClr val="005336"/>
                </a:solidFill>
                <a:latin typeface="Helvetica"/>
                <a:ea typeface="Helvetica"/>
                <a:cs typeface="Helvetica"/>
                <a:sym typeface="Helvetica"/>
              </a:rPr>
              <a:t>(by convention)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63346" y="4013514"/>
            <a:ext cx="15590520" cy="6569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51510" indent="-325755" lvl="1">
              <a:lnSpc>
                <a:spcPts val="3888"/>
              </a:lnSpc>
              <a:buFont typeface="Arial"/>
              <a:buChar char="•"/>
            </a:pPr>
            <a:r>
              <a:rPr lang="en-US" sz="3600">
                <a:solidFill>
                  <a:srgbClr val="005336"/>
                </a:solidFill>
                <a:latin typeface="Helvetica"/>
                <a:ea typeface="Helvetica"/>
                <a:cs typeface="Helvetica"/>
                <a:sym typeface="Helvetica"/>
              </a:rPr>
              <a:t>It is "</a:t>
            </a:r>
            <a:r>
              <a:rPr lang="en-US" b="true" sz="3600">
                <a:solidFill>
                  <a:srgbClr val="005336"/>
                </a:solidFill>
                <a:latin typeface="Helvetica Bold"/>
                <a:ea typeface="Helvetica Bold"/>
                <a:cs typeface="Helvetica Bold"/>
                <a:sym typeface="Helvetica Bold"/>
              </a:rPr>
              <a:t>stateful</a:t>
            </a:r>
            <a:r>
              <a:rPr lang="en-US" sz="3600">
                <a:solidFill>
                  <a:srgbClr val="005336"/>
                </a:solidFill>
                <a:latin typeface="Helvetica"/>
                <a:ea typeface="Helvetica"/>
                <a:cs typeface="Helvetica"/>
                <a:sym typeface="Helvetica"/>
              </a:rPr>
              <a:t>“. You build a plot layer by layer.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971905" y="5570864"/>
            <a:ext cx="10993888" cy="2306097"/>
            <a:chOff x="0" y="0"/>
            <a:chExt cx="14658518" cy="3074796"/>
          </a:xfrm>
        </p:grpSpPr>
        <p:sp>
          <p:nvSpPr>
            <p:cNvPr name="Freeform 10" id="10" descr="A close-up of a white background  AI-generated content may be incorrect."/>
            <p:cNvSpPr/>
            <p:nvPr/>
          </p:nvSpPr>
          <p:spPr>
            <a:xfrm flipH="false" flipV="false" rot="0">
              <a:off x="0" y="0"/>
              <a:ext cx="14658467" cy="3074797"/>
            </a:xfrm>
            <a:custGeom>
              <a:avLst/>
              <a:gdLst/>
              <a:ahLst/>
              <a:cxnLst/>
              <a:rect r="r" b="b" t="t" l="l"/>
              <a:pathLst>
                <a:path h="3074797" w="14658467">
                  <a:moveTo>
                    <a:pt x="0" y="0"/>
                  </a:moveTo>
                  <a:lnTo>
                    <a:pt x="14658467" y="0"/>
                  </a:lnTo>
                  <a:lnTo>
                    <a:pt x="14658467" y="3074797"/>
                  </a:lnTo>
                  <a:lnTo>
                    <a:pt x="0" y="30747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-6372" r="0" b="-5228"/>
              </a:stretch>
            </a:blipFill>
          </p:spPr>
        </p:sp>
      </p:grpSp>
      <p:sp>
        <p:nvSpPr>
          <p:cNvPr name="AutoShape 11" id="11"/>
          <p:cNvSpPr/>
          <p:nvPr/>
        </p:nvSpPr>
        <p:spPr>
          <a:xfrm>
            <a:off x="407737" y="5892156"/>
            <a:ext cx="1279677" cy="0"/>
          </a:xfrm>
          <a:prstGeom prst="line">
            <a:avLst/>
          </a:prstGeom>
          <a:ln cap="flat" w="76200">
            <a:solidFill>
              <a:srgbClr val="09B048"/>
            </a:solidFill>
            <a:prstDash val="lgDash"/>
            <a:headEnd type="none" len="sm" w="sm"/>
            <a:tailEnd type="arrow" len="sm" w="med"/>
          </a:ln>
        </p:spPr>
      </p:sp>
      <p:sp>
        <p:nvSpPr>
          <p:cNvPr name="AutoShape 12" id="12"/>
          <p:cNvSpPr/>
          <p:nvPr/>
        </p:nvSpPr>
        <p:spPr>
          <a:xfrm>
            <a:off x="423507" y="6263631"/>
            <a:ext cx="1279677" cy="0"/>
          </a:xfrm>
          <a:prstGeom prst="line">
            <a:avLst/>
          </a:prstGeom>
          <a:ln cap="flat" w="76200">
            <a:solidFill>
              <a:srgbClr val="09B048"/>
            </a:solidFill>
            <a:prstDash val="lgDash"/>
            <a:headEnd type="none" len="sm" w="sm"/>
            <a:tailEnd type="arrow" len="sm" w="med"/>
          </a:ln>
        </p:spPr>
      </p:sp>
      <p:sp>
        <p:nvSpPr>
          <p:cNvPr name="AutoShape 13" id="13"/>
          <p:cNvSpPr/>
          <p:nvPr/>
        </p:nvSpPr>
        <p:spPr>
          <a:xfrm>
            <a:off x="437267" y="6721039"/>
            <a:ext cx="1279677" cy="0"/>
          </a:xfrm>
          <a:prstGeom prst="line">
            <a:avLst/>
          </a:prstGeom>
          <a:ln cap="flat" w="76200">
            <a:solidFill>
              <a:srgbClr val="09B048"/>
            </a:solidFill>
            <a:prstDash val="lgDash"/>
            <a:headEnd type="none" len="sm" w="sm"/>
            <a:tailEnd type="arrow" len="sm" w="med"/>
          </a:ln>
        </p:spPr>
      </p:sp>
      <p:sp>
        <p:nvSpPr>
          <p:cNvPr name="AutoShape 14" id="14"/>
          <p:cNvSpPr/>
          <p:nvPr/>
        </p:nvSpPr>
        <p:spPr>
          <a:xfrm>
            <a:off x="437267" y="7178239"/>
            <a:ext cx="1279677" cy="0"/>
          </a:xfrm>
          <a:prstGeom prst="line">
            <a:avLst/>
          </a:prstGeom>
          <a:ln cap="flat" w="76200">
            <a:solidFill>
              <a:srgbClr val="09B048"/>
            </a:solidFill>
            <a:prstDash val="lgDash"/>
            <a:headEnd type="none" len="sm" w="sm"/>
            <a:tailEnd type="arrow" len="sm" w="med"/>
          </a:ln>
        </p:spPr>
      </p:sp>
      <p:sp>
        <p:nvSpPr>
          <p:cNvPr name="AutoShape 15" id="15"/>
          <p:cNvSpPr/>
          <p:nvPr/>
        </p:nvSpPr>
        <p:spPr>
          <a:xfrm>
            <a:off x="423507" y="7635439"/>
            <a:ext cx="1279677" cy="0"/>
          </a:xfrm>
          <a:prstGeom prst="line">
            <a:avLst/>
          </a:prstGeom>
          <a:ln cap="flat" w="76200">
            <a:solidFill>
              <a:srgbClr val="09B048"/>
            </a:solidFill>
            <a:prstDash val="lgDash"/>
            <a:headEnd type="none" len="sm" w="sm"/>
            <a:tailEnd type="arrow" len="sm" w="med"/>
          </a:ln>
        </p:spPr>
      </p:sp>
    </p:spTree>
  </p:cSld>
  <p:clrMapOvr>
    <a:masterClrMapping/>
  </p:clrMapOvr>
  <p:transition spd="fast">
    <p:fade/>
  </p:transition>
</p:sld>
</file>

<file path=ppt/slides/slide7.xml><?xml version="1.0" encoding="utf-8"?>
<p:sld xmlns:p="http://schemas.openxmlformats.org/presentationml/2006/main" xmlns:a="http://schemas.openxmlformats.org/drawingml/2006/main">
  <p:cSld>
    <p:bg>
      <p:bgPr>
        <a:solidFill>
          <a:srgbClr val="00533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fast">
    <p:fade/>
  </p:transition>
</p:sld>
</file>

<file path=ppt/slides/slide8.xml><?xml version="1.0" encoding="utf-8"?>
<p:sld xmlns:p="http://schemas.openxmlformats.org/presentationml/2006/main" xmlns:a="http://schemas.openxmlformats.org/drawingml/2006/main">
  <p:cSld>
    <p:bg>
      <p:bgPr>
        <a:solidFill>
          <a:srgbClr val="00533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7591" y="4543202"/>
            <a:ext cx="2476084" cy="424212"/>
            <a:chOff x="0" y="0"/>
            <a:chExt cx="652137" cy="11172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52137" cy="111727"/>
            </a:xfrm>
            <a:custGeom>
              <a:avLst/>
              <a:gdLst/>
              <a:ahLst/>
              <a:cxnLst/>
              <a:rect r="r" b="b" t="t" l="l"/>
              <a:pathLst>
                <a:path h="111727" w="652137">
                  <a:moveTo>
                    <a:pt x="0" y="0"/>
                  </a:moveTo>
                  <a:lnTo>
                    <a:pt x="652137" y="0"/>
                  </a:lnTo>
                  <a:lnTo>
                    <a:pt x="652137" y="111727"/>
                  </a:lnTo>
                  <a:lnTo>
                    <a:pt x="0" y="11172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09B048"/>
              </a:solidFill>
              <a:prstDash val="lgDash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652137" cy="1593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2045633" y="3331990"/>
            <a:ext cx="3779300" cy="859040"/>
            <a:chOff x="0" y="0"/>
            <a:chExt cx="995371" cy="22624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995371" cy="226249"/>
            </a:xfrm>
            <a:custGeom>
              <a:avLst/>
              <a:gdLst/>
              <a:ahLst/>
              <a:cxnLst/>
              <a:rect r="r" b="b" t="t" l="l"/>
              <a:pathLst>
                <a:path h="226249" w="995371">
                  <a:moveTo>
                    <a:pt x="0" y="0"/>
                  </a:moveTo>
                  <a:lnTo>
                    <a:pt x="995371" y="0"/>
                  </a:lnTo>
                  <a:lnTo>
                    <a:pt x="995371" y="226249"/>
                  </a:lnTo>
                  <a:lnTo>
                    <a:pt x="0" y="226249"/>
                  </a:lnTo>
                  <a:close/>
                </a:path>
              </a:pathLst>
            </a:custGeom>
            <a:solidFill>
              <a:srgbClr val="89C94E">
                <a:alpha val="60000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995371" cy="2738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>
  <p:cSld>
    <p:bg>
      <p:bgPr>
        <a:solidFill>
          <a:srgbClr val="00533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DAG2RprrLu0</dc:identifier>
  <dcterms:modified xsi:type="dcterms:W3CDTF">2011-08-01T06:04:30Z</dcterms:modified>
  <cp:revision>1</cp:revision>
  <dc:title>PMLF-S4V1-Data Visualisation</dc:title>
</cp:coreProperties>
</file>